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4"/>
  </p:notesMasterIdLst>
  <p:sldIdLst>
    <p:sldId id="256" r:id="rId2"/>
    <p:sldId id="303" r:id="rId3"/>
    <p:sldId id="346" r:id="rId4"/>
    <p:sldId id="306" r:id="rId5"/>
    <p:sldId id="307" r:id="rId6"/>
    <p:sldId id="393" r:id="rId7"/>
    <p:sldId id="384" r:id="rId8"/>
    <p:sldId id="347" r:id="rId9"/>
    <p:sldId id="309" r:id="rId10"/>
    <p:sldId id="317" r:id="rId11"/>
    <p:sldId id="350" r:id="rId12"/>
    <p:sldId id="321" r:id="rId13"/>
    <p:sldId id="322" r:id="rId14"/>
    <p:sldId id="323" r:id="rId15"/>
    <p:sldId id="352" r:id="rId16"/>
    <p:sldId id="324" r:id="rId17"/>
    <p:sldId id="329" r:id="rId18"/>
    <p:sldId id="330" r:id="rId19"/>
    <p:sldId id="332" r:id="rId20"/>
    <p:sldId id="333" r:id="rId21"/>
    <p:sldId id="334" r:id="rId22"/>
    <p:sldId id="335" r:id="rId23"/>
    <p:sldId id="337" r:id="rId24"/>
    <p:sldId id="338" r:id="rId25"/>
    <p:sldId id="391" r:id="rId26"/>
    <p:sldId id="397" r:id="rId27"/>
    <p:sldId id="392" r:id="rId28"/>
    <p:sldId id="354" r:id="rId29"/>
    <p:sldId id="355" r:id="rId30"/>
    <p:sldId id="356" r:id="rId31"/>
    <p:sldId id="357" r:id="rId32"/>
    <p:sldId id="358" r:id="rId33"/>
    <p:sldId id="359" r:id="rId34"/>
    <p:sldId id="360" r:id="rId35"/>
    <p:sldId id="361" r:id="rId36"/>
    <p:sldId id="362" r:id="rId37"/>
    <p:sldId id="363" r:id="rId38"/>
    <p:sldId id="364" r:id="rId39"/>
    <p:sldId id="365" r:id="rId40"/>
    <p:sldId id="366" r:id="rId41"/>
    <p:sldId id="380" r:id="rId42"/>
    <p:sldId id="381" r:id="rId43"/>
    <p:sldId id="382" r:id="rId44"/>
    <p:sldId id="383" r:id="rId45"/>
    <p:sldId id="396" r:id="rId46"/>
    <p:sldId id="398" r:id="rId47"/>
    <p:sldId id="390" r:id="rId48"/>
    <p:sldId id="388" r:id="rId49"/>
    <p:sldId id="394" r:id="rId50"/>
    <p:sldId id="376" r:id="rId51"/>
    <p:sldId id="310" r:id="rId52"/>
    <p:sldId id="375" r:id="rId53"/>
    <p:sldId id="377" r:id="rId54"/>
    <p:sldId id="378" r:id="rId55"/>
    <p:sldId id="379" r:id="rId56"/>
    <p:sldId id="372" r:id="rId57"/>
    <p:sldId id="368" r:id="rId58"/>
    <p:sldId id="316" r:id="rId59"/>
    <p:sldId id="370" r:id="rId60"/>
    <p:sldId id="385" r:id="rId61"/>
    <p:sldId id="386" r:id="rId62"/>
    <p:sldId id="395" r:id="rId6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FFC00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8" autoAdjust="0"/>
    <p:restoredTop sz="94643" autoAdjust="0"/>
  </p:normalViewPr>
  <p:slideViewPr>
    <p:cSldViewPr snapToGrid="0" snapToObjects="1">
      <p:cViewPr varScale="1">
        <p:scale>
          <a:sx n="81" d="100"/>
          <a:sy n="81" d="100"/>
        </p:scale>
        <p:origin x="15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4" d="100"/>
          <a:sy n="74" d="100"/>
        </p:scale>
        <p:origin x="23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397158-620E-488B-BBC5-239A1D685527}" type="datetimeFigureOut">
              <a:rPr lang="en-US" smtClean="0"/>
              <a:pPr/>
              <a:t>6/4/2019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3807A6-B3E8-4023-A347-2ABC6F8F89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893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D958A7-459A-49F6-AB7D-9DAA6DFE89B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Basic content slide: Add slide title and slide text in the appropriate places. To create a new slide, go to “Insert &gt; New Slide” from the main menu.</a:t>
            </a:r>
          </a:p>
        </p:txBody>
      </p:sp>
    </p:spTree>
    <p:extLst>
      <p:ext uri="{BB962C8B-B14F-4D97-AF65-F5344CB8AC3E}">
        <p14:creationId xmlns:p14="http://schemas.microsoft.com/office/powerpoint/2010/main" val="400747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 txBox="1">
            <a:spLocks noGrp="1" noChangeArrowheads="1"/>
          </p:cNvSpPr>
          <p:nvPr/>
        </p:nvSpPr>
        <p:spPr bwMode="auto">
          <a:xfrm>
            <a:off x="3884614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 anchor="b"/>
          <a:lstStyle/>
          <a:p>
            <a:pPr algn="r">
              <a:lnSpc>
                <a:spcPct val="100000"/>
              </a:lnSpc>
              <a:spcBef>
                <a:spcPct val="0"/>
              </a:spcBef>
            </a:pPr>
            <a:fld id="{73B23CAF-2DAF-4CC1-831F-166F4F33DABB}" type="slidenum">
              <a:rPr lang="en-US" sz="1200"/>
              <a:pPr algn="r">
                <a:lnSpc>
                  <a:spcPct val="100000"/>
                </a:lnSpc>
                <a:spcBef>
                  <a:spcPct val="0"/>
                </a:spcBef>
              </a:pPr>
              <a:t>17</a:t>
            </a:fld>
            <a:endParaRPr lang="en-US" sz="1200" dirty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The Title Slide: Add the name of the presentation, the appropriate division or presenter and date of the presentation.</a:t>
            </a:r>
          </a:p>
        </p:txBody>
      </p:sp>
    </p:spTree>
    <p:extLst>
      <p:ext uri="{BB962C8B-B14F-4D97-AF65-F5344CB8AC3E}">
        <p14:creationId xmlns:p14="http://schemas.microsoft.com/office/powerpoint/2010/main" val="3982743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ppt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2038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223838"/>
            <a:ext cx="8737600" cy="855662"/>
          </a:xfrm>
          <a:prstGeom prst="rect">
            <a:avLst/>
          </a:prstGeom>
        </p:spPr>
        <p:txBody>
          <a:bodyPr/>
          <a:lstStyle>
            <a:lvl1pPr algn="ctr">
              <a:defRPr sz="4000" b="1" u="none">
                <a:solidFill>
                  <a:schemeClr val="accent3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300" y="1282701"/>
            <a:ext cx="8737600" cy="4853404"/>
          </a:xfrm>
          <a:prstGeom prst="rect">
            <a:avLst/>
          </a:prstGeom>
        </p:spPr>
        <p:txBody>
          <a:bodyPr/>
          <a:lstStyle>
            <a:lvl2pPr>
              <a:buSzPct val="75000"/>
              <a:buFont typeface="Wingdings" pitchFamily="2" charset="2"/>
              <a:buChar char="Ø"/>
              <a:defRPr/>
            </a:lvl2pPr>
            <a:lvl3pPr>
              <a:buSzPct val="75000"/>
              <a:buFont typeface="Wingdings" pitchFamily="2" charset="2"/>
              <a:buChar char="q"/>
              <a:defRPr/>
            </a:lvl3pPr>
            <a:lvl4pPr>
              <a:buSzPct val="75000"/>
              <a:defRPr/>
            </a:lvl4pPr>
            <a:lvl5pPr>
              <a:buSzPct val="75000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1554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1" descr="its_bkgd_bwtitle"/>
          <p:cNvPicPr>
            <a:picLocks noChangeAspect="1" noChangeArrowheads="1"/>
          </p:cNvPicPr>
          <p:nvPr/>
        </p:nvPicPr>
        <p:blipFill>
          <a:blip r:embed="rId2" cstate="print"/>
          <a:srcRect t="33701"/>
          <a:stretch>
            <a:fillRect/>
          </a:stretch>
        </p:blipFill>
        <p:spPr bwMode="auto">
          <a:xfrm>
            <a:off x="0" y="0"/>
            <a:ext cx="9144000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its_bkgd_khaki_titl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2719388" y="657225"/>
            <a:ext cx="3706812" cy="958850"/>
            <a:chOff x="1713" y="414"/>
            <a:chExt cx="2335" cy="604"/>
          </a:xfrm>
        </p:grpSpPr>
        <p:sp>
          <p:nvSpPr>
            <p:cNvPr id="7" name="Freeform 13"/>
            <p:cNvSpPr>
              <a:spLocks/>
            </p:cNvSpPr>
            <p:nvPr userDrawn="1"/>
          </p:nvSpPr>
          <p:spPr bwMode="white">
            <a:xfrm>
              <a:off x="2382" y="793"/>
              <a:ext cx="34" cy="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0"/>
                </a:cxn>
                <a:cxn ang="0">
                  <a:pos x="24" y="3"/>
                </a:cxn>
                <a:cxn ang="0">
                  <a:pos x="23" y="3"/>
                </a:cxn>
                <a:cxn ang="0">
                  <a:pos x="17" y="9"/>
                </a:cxn>
                <a:cxn ang="0">
                  <a:pos x="17" y="39"/>
                </a:cxn>
                <a:cxn ang="0">
                  <a:pos x="23" y="45"/>
                </a:cxn>
                <a:cxn ang="0">
                  <a:pos x="24" y="45"/>
                </a:cxn>
                <a:cxn ang="0">
                  <a:pos x="24" y="48"/>
                </a:cxn>
                <a:cxn ang="0">
                  <a:pos x="0" y="48"/>
                </a:cxn>
                <a:cxn ang="0">
                  <a:pos x="0" y="45"/>
                </a:cxn>
                <a:cxn ang="0">
                  <a:pos x="1" y="45"/>
                </a:cxn>
                <a:cxn ang="0">
                  <a:pos x="7" y="40"/>
                </a:cxn>
                <a:cxn ang="0">
                  <a:pos x="7" y="9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24" h="48">
                  <a:moveTo>
                    <a:pt x="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19" y="3"/>
                    <a:pt x="17" y="5"/>
                    <a:pt x="17" y="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43"/>
                    <a:pt x="18" y="45"/>
                    <a:pt x="23" y="45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5" y="45"/>
                    <a:pt x="7" y="43"/>
                    <a:pt x="7" y="40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5"/>
                    <a:pt x="5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14"/>
            <p:cNvSpPr>
              <a:spLocks/>
            </p:cNvSpPr>
            <p:nvPr userDrawn="1"/>
          </p:nvSpPr>
          <p:spPr bwMode="white">
            <a:xfrm>
              <a:off x="2437" y="793"/>
              <a:ext cx="83" cy="69"/>
            </a:xfrm>
            <a:custGeom>
              <a:avLst/>
              <a:gdLst/>
              <a:ahLst/>
              <a:cxnLst>
                <a:cxn ang="0">
                  <a:pos x="10" y="39"/>
                </a:cxn>
                <a:cxn ang="0">
                  <a:pos x="18" y="45"/>
                </a:cxn>
                <a:cxn ang="0">
                  <a:pos x="18" y="48"/>
                </a:cxn>
                <a:cxn ang="0">
                  <a:pos x="0" y="48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6" y="40"/>
                </a:cxn>
                <a:cxn ang="0">
                  <a:pos x="6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46" y="33"/>
                </a:cxn>
                <a:cxn ang="0">
                  <a:pos x="46" y="10"/>
                </a:cxn>
                <a:cxn ang="0">
                  <a:pos x="39" y="3"/>
                </a:cxn>
                <a:cxn ang="0">
                  <a:pos x="38" y="3"/>
                </a:cxn>
                <a:cxn ang="0">
                  <a:pos x="38" y="0"/>
                </a:cxn>
                <a:cxn ang="0">
                  <a:pos x="58" y="0"/>
                </a:cxn>
                <a:cxn ang="0">
                  <a:pos x="58" y="3"/>
                </a:cxn>
                <a:cxn ang="0">
                  <a:pos x="57" y="3"/>
                </a:cxn>
                <a:cxn ang="0">
                  <a:pos x="51" y="7"/>
                </a:cxn>
                <a:cxn ang="0">
                  <a:pos x="51" y="48"/>
                </a:cxn>
                <a:cxn ang="0">
                  <a:pos x="47" y="48"/>
                </a:cxn>
                <a:cxn ang="0">
                  <a:pos x="10" y="10"/>
                </a:cxn>
                <a:cxn ang="0">
                  <a:pos x="10" y="39"/>
                </a:cxn>
              </a:cxnLst>
              <a:rect l="0" t="0" r="r" b="b"/>
              <a:pathLst>
                <a:path w="58" h="48">
                  <a:moveTo>
                    <a:pt x="10" y="39"/>
                  </a:moveTo>
                  <a:cubicBezTo>
                    <a:pt x="10" y="43"/>
                    <a:pt x="12" y="45"/>
                    <a:pt x="18" y="45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45"/>
                    <a:pt x="6" y="43"/>
                    <a:pt x="6" y="40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4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6" y="33"/>
                    <a:pt x="46" y="33"/>
                    <a:pt x="46" y="33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6" y="4"/>
                    <a:pt x="45" y="3"/>
                    <a:pt x="39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53" y="3"/>
                    <a:pt x="51" y="4"/>
                    <a:pt x="51" y="7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10" y="10"/>
                    <a:pt x="10" y="10"/>
                    <a:pt x="10" y="10"/>
                  </a:cubicBezTo>
                  <a:lnTo>
                    <a:pt x="10" y="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15"/>
            <p:cNvSpPr>
              <a:spLocks/>
            </p:cNvSpPr>
            <p:nvPr userDrawn="1"/>
          </p:nvSpPr>
          <p:spPr bwMode="white">
            <a:xfrm>
              <a:off x="2542" y="793"/>
              <a:ext cx="56" cy="69"/>
            </a:xfrm>
            <a:custGeom>
              <a:avLst/>
              <a:gdLst/>
              <a:ahLst/>
              <a:cxnLst>
                <a:cxn ang="0">
                  <a:pos x="16" y="22"/>
                </a:cxn>
                <a:cxn ang="0">
                  <a:pos x="27" y="22"/>
                </a:cxn>
                <a:cxn ang="0">
                  <a:pos x="34" y="16"/>
                </a:cxn>
                <a:cxn ang="0">
                  <a:pos x="37" y="16"/>
                </a:cxn>
                <a:cxn ang="0">
                  <a:pos x="37" y="31"/>
                </a:cxn>
                <a:cxn ang="0">
                  <a:pos x="34" y="31"/>
                </a:cxn>
                <a:cxn ang="0">
                  <a:pos x="28" y="26"/>
                </a:cxn>
                <a:cxn ang="0">
                  <a:pos x="16" y="26"/>
                </a:cxn>
                <a:cxn ang="0">
                  <a:pos x="16" y="38"/>
                </a:cxn>
                <a:cxn ang="0">
                  <a:pos x="22" y="45"/>
                </a:cxn>
                <a:cxn ang="0">
                  <a:pos x="23" y="45"/>
                </a:cxn>
                <a:cxn ang="0">
                  <a:pos x="23" y="48"/>
                </a:cxn>
                <a:cxn ang="0">
                  <a:pos x="0" y="48"/>
                </a:cxn>
                <a:cxn ang="0">
                  <a:pos x="0" y="45"/>
                </a:cxn>
                <a:cxn ang="0">
                  <a:pos x="1" y="45"/>
                </a:cxn>
                <a:cxn ang="0">
                  <a:pos x="6" y="41"/>
                </a:cxn>
                <a:cxn ang="0">
                  <a:pos x="6" y="10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39" y="0"/>
                </a:cxn>
                <a:cxn ang="0">
                  <a:pos x="39" y="11"/>
                </a:cxn>
                <a:cxn ang="0">
                  <a:pos x="36" y="11"/>
                </a:cxn>
                <a:cxn ang="0">
                  <a:pos x="31" y="5"/>
                </a:cxn>
                <a:cxn ang="0">
                  <a:pos x="16" y="5"/>
                </a:cxn>
                <a:cxn ang="0">
                  <a:pos x="16" y="22"/>
                </a:cxn>
              </a:cxnLst>
              <a:rect l="0" t="0" r="r" b="b"/>
              <a:pathLst>
                <a:path w="39" h="48">
                  <a:moveTo>
                    <a:pt x="16" y="22"/>
                  </a:moveTo>
                  <a:cubicBezTo>
                    <a:pt x="27" y="22"/>
                    <a:pt x="27" y="22"/>
                    <a:pt x="27" y="22"/>
                  </a:cubicBezTo>
                  <a:cubicBezTo>
                    <a:pt x="32" y="22"/>
                    <a:pt x="34" y="21"/>
                    <a:pt x="34" y="16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28"/>
                    <a:pt x="32" y="26"/>
                    <a:pt x="28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44"/>
                    <a:pt x="17" y="45"/>
                    <a:pt x="22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5" y="45"/>
                    <a:pt x="6" y="44"/>
                    <a:pt x="6" y="4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5"/>
                    <a:pt x="5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6"/>
                    <a:pt x="35" y="5"/>
                    <a:pt x="31" y="5"/>
                  </a:cubicBezTo>
                  <a:cubicBezTo>
                    <a:pt x="16" y="5"/>
                    <a:pt x="16" y="5"/>
                    <a:pt x="16" y="5"/>
                  </a:cubicBezTo>
                  <a:lnTo>
                    <a:pt x="16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16"/>
            <p:cNvSpPr>
              <a:spLocks noEditPoints="1"/>
            </p:cNvSpPr>
            <p:nvPr userDrawn="1"/>
          </p:nvSpPr>
          <p:spPr bwMode="white">
            <a:xfrm>
              <a:off x="2623" y="792"/>
              <a:ext cx="82" cy="71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57" y="24"/>
                </a:cxn>
                <a:cxn ang="0">
                  <a:pos x="28" y="50"/>
                </a:cxn>
                <a:cxn ang="0">
                  <a:pos x="0" y="26"/>
                </a:cxn>
                <a:cxn ang="0">
                  <a:pos x="29" y="0"/>
                </a:cxn>
                <a:cxn ang="0">
                  <a:pos x="30" y="47"/>
                </a:cxn>
                <a:cxn ang="0">
                  <a:pos x="45" y="27"/>
                </a:cxn>
                <a:cxn ang="0">
                  <a:pos x="28" y="3"/>
                </a:cxn>
                <a:cxn ang="0">
                  <a:pos x="12" y="22"/>
                </a:cxn>
                <a:cxn ang="0">
                  <a:pos x="30" y="47"/>
                </a:cxn>
              </a:cxnLst>
              <a:rect l="0" t="0" r="r" b="b"/>
              <a:pathLst>
                <a:path w="57" h="50">
                  <a:moveTo>
                    <a:pt x="29" y="0"/>
                  </a:moveTo>
                  <a:cubicBezTo>
                    <a:pt x="45" y="0"/>
                    <a:pt x="57" y="10"/>
                    <a:pt x="57" y="24"/>
                  </a:cubicBezTo>
                  <a:cubicBezTo>
                    <a:pt x="57" y="38"/>
                    <a:pt x="46" y="50"/>
                    <a:pt x="28" y="50"/>
                  </a:cubicBezTo>
                  <a:cubicBezTo>
                    <a:pt x="10" y="50"/>
                    <a:pt x="0" y="39"/>
                    <a:pt x="0" y="26"/>
                  </a:cubicBezTo>
                  <a:cubicBezTo>
                    <a:pt x="0" y="11"/>
                    <a:pt x="12" y="0"/>
                    <a:pt x="29" y="0"/>
                  </a:cubicBezTo>
                  <a:close/>
                  <a:moveTo>
                    <a:pt x="30" y="47"/>
                  </a:moveTo>
                  <a:cubicBezTo>
                    <a:pt x="40" y="47"/>
                    <a:pt x="45" y="37"/>
                    <a:pt x="45" y="27"/>
                  </a:cubicBezTo>
                  <a:cubicBezTo>
                    <a:pt x="45" y="15"/>
                    <a:pt x="39" y="3"/>
                    <a:pt x="28" y="3"/>
                  </a:cubicBezTo>
                  <a:cubicBezTo>
                    <a:pt x="18" y="3"/>
                    <a:pt x="12" y="11"/>
                    <a:pt x="12" y="22"/>
                  </a:cubicBezTo>
                  <a:cubicBezTo>
                    <a:pt x="12" y="37"/>
                    <a:pt x="19" y="47"/>
                    <a:pt x="30" y="4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17"/>
            <p:cNvSpPr>
              <a:spLocks noEditPoints="1"/>
            </p:cNvSpPr>
            <p:nvPr userDrawn="1"/>
          </p:nvSpPr>
          <p:spPr bwMode="white">
            <a:xfrm>
              <a:off x="2726" y="792"/>
              <a:ext cx="85" cy="71"/>
            </a:xfrm>
            <a:custGeom>
              <a:avLst/>
              <a:gdLst/>
              <a:ahLst/>
              <a:cxnLst>
                <a:cxn ang="0">
                  <a:pos x="18" y="40"/>
                </a:cxn>
                <a:cxn ang="0">
                  <a:pos x="24" y="46"/>
                </a:cxn>
                <a:cxn ang="0">
                  <a:pos x="27" y="46"/>
                </a:cxn>
                <a:cxn ang="0">
                  <a:pos x="27" y="49"/>
                </a:cxn>
                <a:cxn ang="0">
                  <a:pos x="0" y="49"/>
                </a:cxn>
                <a:cxn ang="0">
                  <a:pos x="0" y="46"/>
                </a:cxn>
                <a:cxn ang="0">
                  <a:pos x="1" y="46"/>
                </a:cxn>
                <a:cxn ang="0">
                  <a:pos x="8" y="40"/>
                </a:cxn>
                <a:cxn ang="0">
                  <a:pos x="8" y="10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1"/>
                </a:cxn>
                <a:cxn ang="0">
                  <a:pos x="10" y="1"/>
                </a:cxn>
                <a:cxn ang="0">
                  <a:pos x="22" y="0"/>
                </a:cxn>
                <a:cxn ang="0">
                  <a:pos x="44" y="6"/>
                </a:cxn>
                <a:cxn ang="0">
                  <a:pos x="47" y="14"/>
                </a:cxn>
                <a:cxn ang="0">
                  <a:pos x="36" y="27"/>
                </a:cxn>
                <a:cxn ang="0">
                  <a:pos x="49" y="42"/>
                </a:cxn>
                <a:cxn ang="0">
                  <a:pos x="59" y="47"/>
                </a:cxn>
                <a:cxn ang="0">
                  <a:pos x="59" y="50"/>
                </a:cxn>
                <a:cxn ang="0">
                  <a:pos x="54" y="50"/>
                </a:cxn>
                <a:cxn ang="0">
                  <a:pos x="37" y="45"/>
                </a:cxn>
                <a:cxn ang="0">
                  <a:pos x="24" y="29"/>
                </a:cxn>
                <a:cxn ang="0">
                  <a:pos x="18" y="29"/>
                </a:cxn>
                <a:cxn ang="0">
                  <a:pos x="18" y="40"/>
                </a:cxn>
                <a:cxn ang="0">
                  <a:pos x="18" y="26"/>
                </a:cxn>
                <a:cxn ang="0">
                  <a:pos x="21" y="26"/>
                </a:cxn>
                <a:cxn ang="0">
                  <a:pos x="36" y="15"/>
                </a:cxn>
                <a:cxn ang="0">
                  <a:pos x="22" y="4"/>
                </a:cxn>
                <a:cxn ang="0">
                  <a:pos x="18" y="4"/>
                </a:cxn>
                <a:cxn ang="0">
                  <a:pos x="18" y="26"/>
                </a:cxn>
              </a:cxnLst>
              <a:rect l="0" t="0" r="r" b="b"/>
              <a:pathLst>
                <a:path w="59" h="50">
                  <a:moveTo>
                    <a:pt x="18" y="40"/>
                  </a:moveTo>
                  <a:cubicBezTo>
                    <a:pt x="18" y="44"/>
                    <a:pt x="20" y="46"/>
                    <a:pt x="24" y="46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6" y="46"/>
                    <a:pt x="8" y="45"/>
                    <a:pt x="8" y="4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7"/>
                    <a:pt x="7" y="4"/>
                    <a:pt x="2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1"/>
                    <a:pt x="7" y="1"/>
                    <a:pt x="10" y="1"/>
                  </a:cubicBezTo>
                  <a:cubicBezTo>
                    <a:pt x="14" y="1"/>
                    <a:pt x="20" y="0"/>
                    <a:pt x="22" y="0"/>
                  </a:cubicBezTo>
                  <a:cubicBezTo>
                    <a:pt x="34" y="0"/>
                    <a:pt x="40" y="2"/>
                    <a:pt x="44" y="6"/>
                  </a:cubicBezTo>
                  <a:cubicBezTo>
                    <a:pt x="46" y="8"/>
                    <a:pt x="47" y="11"/>
                    <a:pt x="47" y="14"/>
                  </a:cubicBezTo>
                  <a:cubicBezTo>
                    <a:pt x="47" y="20"/>
                    <a:pt x="43" y="25"/>
                    <a:pt x="36" y="27"/>
                  </a:cubicBezTo>
                  <a:cubicBezTo>
                    <a:pt x="41" y="31"/>
                    <a:pt x="44" y="37"/>
                    <a:pt x="49" y="42"/>
                  </a:cubicBezTo>
                  <a:cubicBezTo>
                    <a:pt x="52" y="45"/>
                    <a:pt x="54" y="46"/>
                    <a:pt x="59" y="47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57" y="50"/>
                    <a:pt x="57" y="50"/>
                    <a:pt x="54" y="50"/>
                  </a:cubicBezTo>
                  <a:cubicBezTo>
                    <a:pt x="45" y="50"/>
                    <a:pt x="41" y="48"/>
                    <a:pt x="37" y="45"/>
                  </a:cubicBezTo>
                  <a:cubicBezTo>
                    <a:pt x="34" y="41"/>
                    <a:pt x="29" y="33"/>
                    <a:pt x="24" y="29"/>
                  </a:cubicBezTo>
                  <a:cubicBezTo>
                    <a:pt x="18" y="29"/>
                    <a:pt x="18" y="29"/>
                    <a:pt x="18" y="29"/>
                  </a:cubicBezTo>
                  <a:lnTo>
                    <a:pt x="18" y="40"/>
                  </a:lnTo>
                  <a:close/>
                  <a:moveTo>
                    <a:pt x="18" y="26"/>
                  </a:moveTo>
                  <a:cubicBezTo>
                    <a:pt x="21" y="26"/>
                    <a:pt x="21" y="26"/>
                    <a:pt x="21" y="26"/>
                  </a:cubicBezTo>
                  <a:cubicBezTo>
                    <a:pt x="31" y="26"/>
                    <a:pt x="36" y="23"/>
                    <a:pt x="36" y="15"/>
                  </a:cubicBezTo>
                  <a:cubicBezTo>
                    <a:pt x="36" y="6"/>
                    <a:pt x="30" y="4"/>
                    <a:pt x="22" y="4"/>
                  </a:cubicBezTo>
                  <a:cubicBezTo>
                    <a:pt x="18" y="4"/>
                    <a:pt x="18" y="4"/>
                    <a:pt x="18" y="4"/>
                  </a:cubicBezTo>
                  <a:lnTo>
                    <a:pt x="18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 userDrawn="1"/>
          </p:nvSpPr>
          <p:spPr bwMode="white">
            <a:xfrm>
              <a:off x="2827" y="793"/>
              <a:ext cx="97" cy="69"/>
            </a:xfrm>
            <a:custGeom>
              <a:avLst/>
              <a:gdLst/>
              <a:ahLst/>
              <a:cxnLst>
                <a:cxn ang="0">
                  <a:pos x="13" y="10"/>
                </a:cxn>
                <a:cxn ang="0">
                  <a:pos x="12" y="10"/>
                </a:cxn>
                <a:cxn ang="0">
                  <a:pos x="11" y="37"/>
                </a:cxn>
                <a:cxn ang="0">
                  <a:pos x="17" y="45"/>
                </a:cxn>
                <a:cxn ang="0">
                  <a:pos x="17" y="48"/>
                </a:cxn>
                <a:cxn ang="0">
                  <a:pos x="0" y="48"/>
                </a:cxn>
                <a:cxn ang="0">
                  <a:pos x="0" y="45"/>
                </a:cxn>
                <a:cxn ang="0">
                  <a:pos x="7" y="37"/>
                </a:cxn>
                <a:cxn ang="0">
                  <a:pos x="8" y="9"/>
                </a:cxn>
                <a:cxn ang="0">
                  <a:pos x="3" y="3"/>
                </a:cxn>
                <a:cxn ang="0">
                  <a:pos x="3" y="0"/>
                </a:cxn>
                <a:cxn ang="0">
                  <a:pos x="19" y="0"/>
                </a:cxn>
                <a:cxn ang="0">
                  <a:pos x="34" y="32"/>
                </a:cxn>
                <a:cxn ang="0">
                  <a:pos x="48" y="0"/>
                </a:cxn>
                <a:cxn ang="0">
                  <a:pos x="65" y="0"/>
                </a:cxn>
                <a:cxn ang="0">
                  <a:pos x="65" y="3"/>
                </a:cxn>
                <a:cxn ang="0">
                  <a:pos x="59" y="9"/>
                </a:cxn>
                <a:cxn ang="0">
                  <a:pos x="61" y="37"/>
                </a:cxn>
                <a:cxn ang="0">
                  <a:pos x="68" y="45"/>
                </a:cxn>
                <a:cxn ang="0">
                  <a:pos x="68" y="48"/>
                </a:cxn>
                <a:cxn ang="0">
                  <a:pos x="44" y="48"/>
                </a:cxn>
                <a:cxn ang="0">
                  <a:pos x="44" y="45"/>
                </a:cxn>
                <a:cxn ang="0">
                  <a:pos x="45" y="45"/>
                </a:cxn>
                <a:cxn ang="0">
                  <a:pos x="51" y="40"/>
                </a:cxn>
                <a:cxn ang="0">
                  <a:pos x="51" y="36"/>
                </a:cxn>
                <a:cxn ang="0">
                  <a:pos x="49" y="9"/>
                </a:cxn>
                <a:cxn ang="0">
                  <a:pos x="49" y="9"/>
                </a:cxn>
                <a:cxn ang="0">
                  <a:pos x="32" y="48"/>
                </a:cxn>
                <a:cxn ang="0">
                  <a:pos x="30" y="48"/>
                </a:cxn>
                <a:cxn ang="0">
                  <a:pos x="13" y="10"/>
                </a:cxn>
              </a:cxnLst>
              <a:rect l="0" t="0" r="r" b="b"/>
              <a:pathLst>
                <a:path w="68" h="48">
                  <a:moveTo>
                    <a:pt x="13" y="10"/>
                  </a:moveTo>
                  <a:cubicBezTo>
                    <a:pt x="12" y="10"/>
                    <a:pt x="12" y="10"/>
                    <a:pt x="12" y="10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0" y="42"/>
                    <a:pt x="11" y="45"/>
                    <a:pt x="17" y="45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6" y="45"/>
                    <a:pt x="6" y="43"/>
                    <a:pt x="7" y="37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5"/>
                    <a:pt x="8" y="4"/>
                    <a:pt x="3" y="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59" y="4"/>
                    <a:pt x="59" y="4"/>
                    <a:pt x="59" y="9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61" y="44"/>
                    <a:pt x="62" y="44"/>
                    <a:pt x="68" y="45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8" y="45"/>
                    <a:pt x="51" y="45"/>
                    <a:pt x="51" y="40"/>
                  </a:cubicBezTo>
                  <a:cubicBezTo>
                    <a:pt x="51" y="39"/>
                    <a:pt x="51" y="37"/>
                    <a:pt x="51" y="36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0" y="48"/>
                    <a:pt x="30" y="48"/>
                    <a:pt x="30" y="48"/>
                  </a:cubicBezTo>
                  <a:lnTo>
                    <a:pt x="13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9"/>
            <p:cNvSpPr>
              <a:spLocks noEditPoints="1"/>
            </p:cNvSpPr>
            <p:nvPr userDrawn="1"/>
          </p:nvSpPr>
          <p:spPr bwMode="white">
            <a:xfrm>
              <a:off x="2942" y="792"/>
              <a:ext cx="79" cy="70"/>
            </a:xfrm>
            <a:custGeom>
              <a:avLst/>
              <a:gdLst/>
              <a:ahLst/>
              <a:cxnLst>
                <a:cxn ang="0">
                  <a:pos x="16" y="31"/>
                </a:cxn>
                <a:cxn ang="0">
                  <a:pos x="13" y="40"/>
                </a:cxn>
                <a:cxn ang="0">
                  <a:pos x="19" y="46"/>
                </a:cxn>
                <a:cxn ang="0">
                  <a:pos x="20" y="46"/>
                </a:cxn>
                <a:cxn ang="0">
                  <a:pos x="20" y="49"/>
                </a:cxn>
                <a:cxn ang="0">
                  <a:pos x="0" y="49"/>
                </a:cxn>
                <a:cxn ang="0">
                  <a:pos x="0" y="46"/>
                </a:cxn>
                <a:cxn ang="0">
                  <a:pos x="1" y="46"/>
                </a:cxn>
                <a:cxn ang="0">
                  <a:pos x="8" y="39"/>
                </a:cxn>
                <a:cxn ang="0">
                  <a:pos x="21" y="3"/>
                </a:cxn>
                <a:cxn ang="0">
                  <a:pos x="20" y="0"/>
                </a:cxn>
                <a:cxn ang="0">
                  <a:pos x="32" y="0"/>
                </a:cxn>
                <a:cxn ang="0">
                  <a:pos x="47" y="39"/>
                </a:cxn>
                <a:cxn ang="0">
                  <a:pos x="55" y="46"/>
                </a:cxn>
                <a:cxn ang="0">
                  <a:pos x="55" y="49"/>
                </a:cxn>
                <a:cxn ang="0">
                  <a:pos x="30" y="49"/>
                </a:cxn>
                <a:cxn ang="0">
                  <a:pos x="30" y="46"/>
                </a:cxn>
                <a:cxn ang="0">
                  <a:pos x="32" y="46"/>
                </a:cxn>
                <a:cxn ang="0">
                  <a:pos x="36" y="40"/>
                </a:cxn>
                <a:cxn ang="0">
                  <a:pos x="33" y="31"/>
                </a:cxn>
                <a:cxn ang="0">
                  <a:pos x="16" y="31"/>
                </a:cxn>
                <a:cxn ang="0">
                  <a:pos x="24" y="9"/>
                </a:cxn>
                <a:cxn ang="0">
                  <a:pos x="17" y="27"/>
                </a:cxn>
                <a:cxn ang="0">
                  <a:pos x="31" y="27"/>
                </a:cxn>
                <a:cxn ang="0">
                  <a:pos x="24" y="9"/>
                </a:cxn>
              </a:cxnLst>
              <a:rect l="0" t="0" r="r" b="b"/>
              <a:pathLst>
                <a:path w="55" h="49">
                  <a:moveTo>
                    <a:pt x="16" y="31"/>
                  </a:moveTo>
                  <a:cubicBezTo>
                    <a:pt x="13" y="40"/>
                    <a:pt x="13" y="40"/>
                    <a:pt x="13" y="40"/>
                  </a:cubicBezTo>
                  <a:cubicBezTo>
                    <a:pt x="11" y="44"/>
                    <a:pt x="11" y="46"/>
                    <a:pt x="19" y="46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4" y="46"/>
                    <a:pt x="6" y="44"/>
                    <a:pt x="8" y="39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9" y="44"/>
                    <a:pt x="51" y="46"/>
                    <a:pt x="55" y="46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7" y="46"/>
                    <a:pt x="38" y="44"/>
                    <a:pt x="36" y="40"/>
                  </a:cubicBezTo>
                  <a:cubicBezTo>
                    <a:pt x="33" y="31"/>
                    <a:pt x="33" y="31"/>
                    <a:pt x="33" y="31"/>
                  </a:cubicBezTo>
                  <a:lnTo>
                    <a:pt x="16" y="31"/>
                  </a:lnTo>
                  <a:close/>
                  <a:moveTo>
                    <a:pt x="24" y="9"/>
                  </a:moveTo>
                  <a:cubicBezTo>
                    <a:pt x="17" y="27"/>
                    <a:pt x="17" y="27"/>
                    <a:pt x="17" y="27"/>
                  </a:cubicBezTo>
                  <a:cubicBezTo>
                    <a:pt x="31" y="27"/>
                    <a:pt x="31" y="27"/>
                    <a:pt x="31" y="27"/>
                  </a:cubicBezTo>
                  <a:lnTo>
                    <a:pt x="24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 20"/>
            <p:cNvSpPr>
              <a:spLocks/>
            </p:cNvSpPr>
            <p:nvPr userDrawn="1"/>
          </p:nvSpPr>
          <p:spPr bwMode="white">
            <a:xfrm>
              <a:off x="3031" y="792"/>
              <a:ext cx="75" cy="70"/>
            </a:xfrm>
            <a:custGeom>
              <a:avLst/>
              <a:gdLst/>
              <a:ahLst/>
              <a:cxnLst>
                <a:cxn ang="0">
                  <a:pos x="31" y="40"/>
                </a:cxn>
                <a:cxn ang="0">
                  <a:pos x="38" y="46"/>
                </a:cxn>
                <a:cxn ang="0">
                  <a:pos x="40" y="46"/>
                </a:cxn>
                <a:cxn ang="0">
                  <a:pos x="40" y="49"/>
                </a:cxn>
                <a:cxn ang="0">
                  <a:pos x="12" y="49"/>
                </a:cxn>
                <a:cxn ang="0">
                  <a:pos x="12" y="46"/>
                </a:cxn>
                <a:cxn ang="0">
                  <a:pos x="15" y="46"/>
                </a:cxn>
                <a:cxn ang="0">
                  <a:pos x="21" y="40"/>
                </a:cxn>
                <a:cxn ang="0">
                  <a:pos x="21" y="5"/>
                </a:cxn>
                <a:cxn ang="0">
                  <a:pos x="12" y="5"/>
                </a:cxn>
                <a:cxn ang="0">
                  <a:pos x="4" y="14"/>
                </a:cxn>
                <a:cxn ang="0">
                  <a:pos x="0" y="14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44" y="1"/>
                </a:cxn>
                <a:cxn ang="0">
                  <a:pos x="48" y="0"/>
                </a:cxn>
                <a:cxn ang="0">
                  <a:pos x="50" y="0"/>
                </a:cxn>
                <a:cxn ang="0">
                  <a:pos x="52" y="14"/>
                </a:cxn>
                <a:cxn ang="0">
                  <a:pos x="48" y="14"/>
                </a:cxn>
                <a:cxn ang="0">
                  <a:pos x="40" y="5"/>
                </a:cxn>
                <a:cxn ang="0">
                  <a:pos x="31" y="5"/>
                </a:cxn>
                <a:cxn ang="0">
                  <a:pos x="31" y="40"/>
                </a:cxn>
              </a:cxnLst>
              <a:rect l="0" t="0" r="r" b="b"/>
              <a:pathLst>
                <a:path w="52" h="49">
                  <a:moveTo>
                    <a:pt x="31" y="40"/>
                  </a:moveTo>
                  <a:cubicBezTo>
                    <a:pt x="31" y="44"/>
                    <a:pt x="32" y="46"/>
                    <a:pt x="38" y="46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9" y="46"/>
                    <a:pt x="21" y="44"/>
                    <a:pt x="21" y="40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6" y="5"/>
                    <a:pt x="5" y="6"/>
                    <a:pt x="4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6" y="1"/>
                    <a:pt x="7" y="1"/>
                    <a:pt x="8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6" y="1"/>
                    <a:pt x="47" y="1"/>
                    <a:pt x="48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7" y="6"/>
                    <a:pt x="46" y="5"/>
                    <a:pt x="40" y="5"/>
                  </a:cubicBezTo>
                  <a:cubicBezTo>
                    <a:pt x="31" y="5"/>
                    <a:pt x="31" y="5"/>
                    <a:pt x="31" y="5"/>
                  </a:cubicBezTo>
                  <a:lnTo>
                    <a:pt x="31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21"/>
            <p:cNvSpPr>
              <a:spLocks/>
            </p:cNvSpPr>
            <p:nvPr userDrawn="1"/>
          </p:nvSpPr>
          <p:spPr bwMode="white">
            <a:xfrm>
              <a:off x="3126" y="793"/>
              <a:ext cx="34" cy="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0"/>
                </a:cxn>
                <a:cxn ang="0">
                  <a:pos x="24" y="3"/>
                </a:cxn>
                <a:cxn ang="0">
                  <a:pos x="23" y="3"/>
                </a:cxn>
                <a:cxn ang="0">
                  <a:pos x="17" y="9"/>
                </a:cxn>
                <a:cxn ang="0">
                  <a:pos x="17" y="39"/>
                </a:cxn>
                <a:cxn ang="0">
                  <a:pos x="23" y="45"/>
                </a:cxn>
                <a:cxn ang="0">
                  <a:pos x="24" y="45"/>
                </a:cxn>
                <a:cxn ang="0">
                  <a:pos x="24" y="48"/>
                </a:cxn>
                <a:cxn ang="0">
                  <a:pos x="0" y="48"/>
                </a:cxn>
                <a:cxn ang="0">
                  <a:pos x="0" y="45"/>
                </a:cxn>
                <a:cxn ang="0">
                  <a:pos x="1" y="45"/>
                </a:cxn>
                <a:cxn ang="0">
                  <a:pos x="7" y="40"/>
                </a:cxn>
                <a:cxn ang="0">
                  <a:pos x="7" y="9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24" h="48">
                  <a:moveTo>
                    <a:pt x="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19" y="3"/>
                    <a:pt x="17" y="5"/>
                    <a:pt x="17" y="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43"/>
                    <a:pt x="19" y="45"/>
                    <a:pt x="23" y="45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5" y="45"/>
                    <a:pt x="7" y="43"/>
                    <a:pt x="7" y="40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5"/>
                    <a:pt x="5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22"/>
            <p:cNvSpPr>
              <a:spLocks noEditPoints="1"/>
            </p:cNvSpPr>
            <p:nvPr userDrawn="1"/>
          </p:nvSpPr>
          <p:spPr bwMode="white">
            <a:xfrm>
              <a:off x="3184" y="792"/>
              <a:ext cx="80" cy="71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56" y="24"/>
                </a:cxn>
                <a:cxn ang="0">
                  <a:pos x="28" y="50"/>
                </a:cxn>
                <a:cxn ang="0">
                  <a:pos x="0" y="26"/>
                </a:cxn>
                <a:cxn ang="0">
                  <a:pos x="29" y="0"/>
                </a:cxn>
                <a:cxn ang="0">
                  <a:pos x="29" y="47"/>
                </a:cxn>
                <a:cxn ang="0">
                  <a:pos x="45" y="27"/>
                </a:cxn>
                <a:cxn ang="0">
                  <a:pos x="27" y="3"/>
                </a:cxn>
                <a:cxn ang="0">
                  <a:pos x="11" y="22"/>
                </a:cxn>
                <a:cxn ang="0">
                  <a:pos x="29" y="47"/>
                </a:cxn>
              </a:cxnLst>
              <a:rect l="0" t="0" r="r" b="b"/>
              <a:pathLst>
                <a:path w="56" h="50">
                  <a:moveTo>
                    <a:pt x="29" y="0"/>
                  </a:moveTo>
                  <a:cubicBezTo>
                    <a:pt x="45" y="0"/>
                    <a:pt x="56" y="10"/>
                    <a:pt x="56" y="24"/>
                  </a:cubicBezTo>
                  <a:cubicBezTo>
                    <a:pt x="56" y="38"/>
                    <a:pt x="46" y="50"/>
                    <a:pt x="28" y="50"/>
                  </a:cubicBezTo>
                  <a:cubicBezTo>
                    <a:pt x="10" y="50"/>
                    <a:pt x="0" y="39"/>
                    <a:pt x="0" y="26"/>
                  </a:cubicBezTo>
                  <a:cubicBezTo>
                    <a:pt x="0" y="11"/>
                    <a:pt x="12" y="0"/>
                    <a:pt x="29" y="0"/>
                  </a:cubicBezTo>
                  <a:close/>
                  <a:moveTo>
                    <a:pt x="29" y="47"/>
                  </a:moveTo>
                  <a:cubicBezTo>
                    <a:pt x="40" y="47"/>
                    <a:pt x="45" y="37"/>
                    <a:pt x="45" y="27"/>
                  </a:cubicBezTo>
                  <a:cubicBezTo>
                    <a:pt x="45" y="15"/>
                    <a:pt x="39" y="3"/>
                    <a:pt x="27" y="3"/>
                  </a:cubicBezTo>
                  <a:cubicBezTo>
                    <a:pt x="18" y="3"/>
                    <a:pt x="11" y="11"/>
                    <a:pt x="11" y="22"/>
                  </a:cubicBezTo>
                  <a:cubicBezTo>
                    <a:pt x="11" y="37"/>
                    <a:pt x="19" y="47"/>
                    <a:pt x="29" y="4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23"/>
            <p:cNvSpPr>
              <a:spLocks/>
            </p:cNvSpPr>
            <p:nvPr userDrawn="1"/>
          </p:nvSpPr>
          <p:spPr bwMode="white">
            <a:xfrm>
              <a:off x="3289" y="793"/>
              <a:ext cx="83" cy="69"/>
            </a:xfrm>
            <a:custGeom>
              <a:avLst/>
              <a:gdLst/>
              <a:ahLst/>
              <a:cxnLst>
                <a:cxn ang="0">
                  <a:pos x="11" y="39"/>
                </a:cxn>
                <a:cxn ang="0">
                  <a:pos x="18" y="45"/>
                </a:cxn>
                <a:cxn ang="0">
                  <a:pos x="18" y="48"/>
                </a:cxn>
                <a:cxn ang="0">
                  <a:pos x="0" y="48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6" y="40"/>
                </a:cxn>
                <a:cxn ang="0">
                  <a:pos x="6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47" y="33"/>
                </a:cxn>
                <a:cxn ang="0">
                  <a:pos x="47" y="10"/>
                </a:cxn>
                <a:cxn ang="0">
                  <a:pos x="39" y="3"/>
                </a:cxn>
                <a:cxn ang="0">
                  <a:pos x="39" y="3"/>
                </a:cxn>
                <a:cxn ang="0">
                  <a:pos x="39" y="0"/>
                </a:cxn>
                <a:cxn ang="0">
                  <a:pos x="58" y="0"/>
                </a:cxn>
                <a:cxn ang="0">
                  <a:pos x="58" y="3"/>
                </a:cxn>
                <a:cxn ang="0">
                  <a:pos x="58" y="3"/>
                </a:cxn>
                <a:cxn ang="0">
                  <a:pos x="51" y="7"/>
                </a:cxn>
                <a:cxn ang="0">
                  <a:pos x="51" y="48"/>
                </a:cxn>
                <a:cxn ang="0">
                  <a:pos x="47" y="48"/>
                </a:cxn>
                <a:cxn ang="0">
                  <a:pos x="11" y="10"/>
                </a:cxn>
                <a:cxn ang="0">
                  <a:pos x="11" y="39"/>
                </a:cxn>
              </a:cxnLst>
              <a:rect l="0" t="0" r="r" b="b"/>
              <a:pathLst>
                <a:path w="58" h="48">
                  <a:moveTo>
                    <a:pt x="11" y="39"/>
                  </a:moveTo>
                  <a:cubicBezTo>
                    <a:pt x="11" y="43"/>
                    <a:pt x="12" y="45"/>
                    <a:pt x="18" y="45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45"/>
                    <a:pt x="6" y="43"/>
                    <a:pt x="6" y="40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4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4"/>
                    <a:pt x="46" y="3"/>
                    <a:pt x="39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3" y="3"/>
                    <a:pt x="51" y="4"/>
                    <a:pt x="51" y="7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11" y="10"/>
                    <a:pt x="11" y="10"/>
                    <a:pt x="11" y="10"/>
                  </a:cubicBezTo>
                  <a:lnTo>
                    <a:pt x="11" y="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24"/>
            <p:cNvSpPr>
              <a:spLocks/>
            </p:cNvSpPr>
            <p:nvPr userDrawn="1"/>
          </p:nvSpPr>
          <p:spPr bwMode="white">
            <a:xfrm>
              <a:off x="2382" y="910"/>
              <a:ext cx="74" cy="70"/>
            </a:xfrm>
            <a:custGeom>
              <a:avLst/>
              <a:gdLst/>
              <a:ahLst/>
              <a:cxnLst>
                <a:cxn ang="0">
                  <a:pos x="31" y="40"/>
                </a:cxn>
                <a:cxn ang="0">
                  <a:pos x="38" y="46"/>
                </a:cxn>
                <a:cxn ang="0">
                  <a:pos x="40" y="46"/>
                </a:cxn>
                <a:cxn ang="0">
                  <a:pos x="40" y="49"/>
                </a:cxn>
                <a:cxn ang="0">
                  <a:pos x="12" y="49"/>
                </a:cxn>
                <a:cxn ang="0">
                  <a:pos x="12" y="46"/>
                </a:cxn>
                <a:cxn ang="0">
                  <a:pos x="15" y="46"/>
                </a:cxn>
                <a:cxn ang="0">
                  <a:pos x="21" y="40"/>
                </a:cxn>
                <a:cxn ang="0">
                  <a:pos x="21" y="6"/>
                </a:cxn>
                <a:cxn ang="0">
                  <a:pos x="12" y="6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6" y="2"/>
                </a:cxn>
                <a:cxn ang="0">
                  <a:pos x="8" y="2"/>
                </a:cxn>
                <a:cxn ang="0">
                  <a:pos x="44" y="2"/>
                </a:cxn>
                <a:cxn ang="0">
                  <a:pos x="48" y="0"/>
                </a:cxn>
                <a:cxn ang="0">
                  <a:pos x="50" y="0"/>
                </a:cxn>
                <a:cxn ang="0">
                  <a:pos x="52" y="15"/>
                </a:cxn>
                <a:cxn ang="0">
                  <a:pos x="48" y="15"/>
                </a:cxn>
                <a:cxn ang="0">
                  <a:pos x="40" y="6"/>
                </a:cxn>
                <a:cxn ang="0">
                  <a:pos x="31" y="6"/>
                </a:cxn>
                <a:cxn ang="0">
                  <a:pos x="31" y="40"/>
                </a:cxn>
              </a:cxnLst>
              <a:rect l="0" t="0" r="r" b="b"/>
              <a:pathLst>
                <a:path w="52" h="49">
                  <a:moveTo>
                    <a:pt x="31" y="40"/>
                  </a:moveTo>
                  <a:cubicBezTo>
                    <a:pt x="31" y="44"/>
                    <a:pt x="32" y="46"/>
                    <a:pt x="38" y="46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9" y="46"/>
                    <a:pt x="21" y="45"/>
                    <a:pt x="21" y="40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6" y="6"/>
                    <a:pt x="5" y="7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1"/>
                    <a:pt x="5" y="1"/>
                    <a:pt x="6" y="2"/>
                  </a:cubicBezTo>
                  <a:cubicBezTo>
                    <a:pt x="6" y="2"/>
                    <a:pt x="7" y="2"/>
                    <a:pt x="8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6" y="2"/>
                    <a:pt x="47" y="2"/>
                    <a:pt x="48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7" y="7"/>
                    <a:pt x="46" y="6"/>
                    <a:pt x="40" y="6"/>
                  </a:cubicBezTo>
                  <a:cubicBezTo>
                    <a:pt x="31" y="6"/>
                    <a:pt x="31" y="6"/>
                    <a:pt x="31" y="6"/>
                  </a:cubicBezTo>
                  <a:lnTo>
                    <a:pt x="31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25"/>
            <p:cNvSpPr>
              <a:spLocks/>
            </p:cNvSpPr>
            <p:nvPr userDrawn="1"/>
          </p:nvSpPr>
          <p:spPr bwMode="white">
            <a:xfrm>
              <a:off x="2473" y="913"/>
              <a:ext cx="67" cy="67"/>
            </a:xfrm>
            <a:custGeom>
              <a:avLst/>
              <a:gdLst/>
              <a:ahLst/>
              <a:cxnLst>
                <a:cxn ang="0">
                  <a:pos x="37" y="4"/>
                </a:cxn>
                <a:cxn ang="0">
                  <a:pos x="20" y="4"/>
                </a:cxn>
                <a:cxn ang="0">
                  <a:pos x="20" y="21"/>
                </a:cxn>
                <a:cxn ang="0">
                  <a:pos x="32" y="21"/>
                </a:cxn>
                <a:cxn ang="0">
                  <a:pos x="38" y="16"/>
                </a:cxn>
                <a:cxn ang="0">
                  <a:pos x="41" y="16"/>
                </a:cxn>
                <a:cxn ang="0">
                  <a:pos x="41" y="31"/>
                </a:cxn>
                <a:cxn ang="0">
                  <a:pos x="38" y="31"/>
                </a:cxn>
                <a:cxn ang="0">
                  <a:pos x="31" y="25"/>
                </a:cxn>
                <a:cxn ang="0">
                  <a:pos x="20" y="25"/>
                </a:cxn>
                <a:cxn ang="0">
                  <a:pos x="20" y="39"/>
                </a:cxn>
                <a:cxn ang="0">
                  <a:pos x="23" y="43"/>
                </a:cxn>
                <a:cxn ang="0">
                  <a:pos x="35" y="43"/>
                </a:cxn>
                <a:cxn ang="0">
                  <a:pos x="44" y="35"/>
                </a:cxn>
                <a:cxn ang="0">
                  <a:pos x="47" y="35"/>
                </a:cxn>
                <a:cxn ang="0">
                  <a:pos x="46" y="47"/>
                </a:cxn>
                <a:cxn ang="0">
                  <a:pos x="0" y="47"/>
                </a:cxn>
                <a:cxn ang="0">
                  <a:pos x="0" y="44"/>
                </a:cxn>
                <a:cxn ang="0">
                  <a:pos x="3" y="44"/>
                </a:cxn>
                <a:cxn ang="0">
                  <a:pos x="9" y="39"/>
                </a:cxn>
                <a:cxn ang="0">
                  <a:pos x="9" y="8"/>
                </a:cxn>
                <a:cxn ang="0">
                  <a:pos x="3" y="3"/>
                </a:cxn>
                <a:cxn ang="0">
                  <a:pos x="2" y="3"/>
                </a:cxn>
                <a:cxn ang="0">
                  <a:pos x="2" y="0"/>
                </a:cxn>
                <a:cxn ang="0">
                  <a:pos x="44" y="0"/>
                </a:cxn>
                <a:cxn ang="0">
                  <a:pos x="45" y="11"/>
                </a:cxn>
                <a:cxn ang="0">
                  <a:pos x="42" y="11"/>
                </a:cxn>
                <a:cxn ang="0">
                  <a:pos x="37" y="4"/>
                </a:cxn>
              </a:cxnLst>
              <a:rect l="0" t="0" r="r" b="b"/>
              <a:pathLst>
                <a:path w="47" h="47">
                  <a:moveTo>
                    <a:pt x="37" y="4"/>
                  </a:moveTo>
                  <a:cubicBezTo>
                    <a:pt x="20" y="4"/>
                    <a:pt x="20" y="4"/>
                    <a:pt x="20" y="4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6" y="21"/>
                    <a:pt x="38" y="20"/>
                    <a:pt x="38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27"/>
                    <a:pt x="37" y="25"/>
                    <a:pt x="31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42"/>
                    <a:pt x="20" y="43"/>
                    <a:pt x="23" y="43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40" y="43"/>
                    <a:pt x="43" y="42"/>
                    <a:pt x="44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8" y="44"/>
                    <a:pt x="9" y="42"/>
                    <a:pt x="9" y="39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4"/>
                    <a:pt x="8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6"/>
                    <a:pt x="40" y="4"/>
                    <a:pt x="37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 userDrawn="1"/>
          </p:nvSpPr>
          <p:spPr bwMode="white">
            <a:xfrm>
              <a:off x="2565" y="912"/>
              <a:ext cx="71" cy="70"/>
            </a:xfrm>
            <a:custGeom>
              <a:avLst/>
              <a:gdLst/>
              <a:ahLst/>
              <a:cxnLst>
                <a:cxn ang="0">
                  <a:pos x="50" y="35"/>
                </a:cxn>
                <a:cxn ang="0">
                  <a:pos x="46" y="48"/>
                </a:cxn>
                <a:cxn ang="0">
                  <a:pos x="41" y="48"/>
                </a:cxn>
                <a:cxn ang="0">
                  <a:pos x="28" y="49"/>
                </a:cxn>
                <a:cxn ang="0">
                  <a:pos x="0" y="25"/>
                </a:cxn>
                <a:cxn ang="0">
                  <a:pos x="29" y="0"/>
                </a:cxn>
                <a:cxn ang="0">
                  <a:pos x="44" y="3"/>
                </a:cxn>
                <a:cxn ang="0">
                  <a:pos x="46" y="2"/>
                </a:cxn>
                <a:cxn ang="0">
                  <a:pos x="47" y="2"/>
                </a:cxn>
                <a:cxn ang="0">
                  <a:pos x="48" y="15"/>
                </a:cxn>
                <a:cxn ang="0">
                  <a:pos x="45" y="15"/>
                </a:cxn>
                <a:cxn ang="0">
                  <a:pos x="30" y="4"/>
                </a:cxn>
                <a:cxn ang="0">
                  <a:pos x="12" y="24"/>
                </a:cxn>
                <a:cxn ang="0">
                  <a:pos x="31" y="46"/>
                </a:cxn>
                <a:cxn ang="0">
                  <a:pos x="47" y="35"/>
                </a:cxn>
                <a:cxn ang="0">
                  <a:pos x="50" y="35"/>
                </a:cxn>
              </a:cxnLst>
              <a:rect l="0" t="0" r="r" b="b"/>
              <a:pathLst>
                <a:path w="50" h="49">
                  <a:moveTo>
                    <a:pt x="50" y="35"/>
                  </a:moveTo>
                  <a:cubicBezTo>
                    <a:pt x="49" y="39"/>
                    <a:pt x="47" y="44"/>
                    <a:pt x="46" y="48"/>
                  </a:cubicBezTo>
                  <a:cubicBezTo>
                    <a:pt x="44" y="48"/>
                    <a:pt x="43" y="48"/>
                    <a:pt x="41" y="48"/>
                  </a:cubicBezTo>
                  <a:cubicBezTo>
                    <a:pt x="37" y="48"/>
                    <a:pt x="34" y="49"/>
                    <a:pt x="28" y="49"/>
                  </a:cubicBezTo>
                  <a:cubicBezTo>
                    <a:pt x="12" y="49"/>
                    <a:pt x="0" y="38"/>
                    <a:pt x="0" y="25"/>
                  </a:cubicBezTo>
                  <a:cubicBezTo>
                    <a:pt x="0" y="11"/>
                    <a:pt x="13" y="0"/>
                    <a:pt x="29" y="0"/>
                  </a:cubicBezTo>
                  <a:cubicBezTo>
                    <a:pt x="37" y="0"/>
                    <a:pt x="42" y="3"/>
                    <a:pt x="44" y="3"/>
                  </a:cubicBezTo>
                  <a:cubicBezTo>
                    <a:pt x="45" y="3"/>
                    <a:pt x="45" y="3"/>
                    <a:pt x="46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3" y="8"/>
                    <a:pt x="37" y="4"/>
                    <a:pt x="30" y="4"/>
                  </a:cubicBezTo>
                  <a:cubicBezTo>
                    <a:pt x="19" y="4"/>
                    <a:pt x="12" y="12"/>
                    <a:pt x="12" y="24"/>
                  </a:cubicBezTo>
                  <a:cubicBezTo>
                    <a:pt x="12" y="36"/>
                    <a:pt x="20" y="46"/>
                    <a:pt x="31" y="46"/>
                  </a:cubicBezTo>
                  <a:cubicBezTo>
                    <a:pt x="38" y="46"/>
                    <a:pt x="44" y="41"/>
                    <a:pt x="47" y="35"/>
                  </a:cubicBezTo>
                  <a:lnTo>
                    <a:pt x="50" y="3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Freeform 27"/>
            <p:cNvSpPr>
              <a:spLocks/>
            </p:cNvSpPr>
            <p:nvPr userDrawn="1"/>
          </p:nvSpPr>
          <p:spPr bwMode="white">
            <a:xfrm>
              <a:off x="2658" y="913"/>
              <a:ext cx="86" cy="67"/>
            </a:xfrm>
            <a:custGeom>
              <a:avLst/>
              <a:gdLst/>
              <a:ahLst/>
              <a:cxnLst>
                <a:cxn ang="0">
                  <a:pos x="37" y="44"/>
                </a:cxn>
                <a:cxn ang="0">
                  <a:pos x="43" y="38"/>
                </a:cxn>
                <a:cxn ang="0">
                  <a:pos x="43" y="25"/>
                </a:cxn>
                <a:cxn ang="0">
                  <a:pos x="18" y="25"/>
                </a:cxn>
                <a:cxn ang="0">
                  <a:pos x="18" y="38"/>
                </a:cxn>
                <a:cxn ang="0">
                  <a:pos x="23" y="44"/>
                </a:cxn>
                <a:cxn ang="0">
                  <a:pos x="25" y="44"/>
                </a:cxn>
                <a:cxn ang="0">
                  <a:pos x="25" y="47"/>
                </a:cxn>
                <a:cxn ang="0">
                  <a:pos x="0" y="47"/>
                </a:cxn>
                <a:cxn ang="0">
                  <a:pos x="0" y="44"/>
                </a:cxn>
                <a:cxn ang="0">
                  <a:pos x="1" y="44"/>
                </a:cxn>
                <a:cxn ang="0">
                  <a:pos x="7" y="39"/>
                </a:cxn>
                <a:cxn ang="0">
                  <a:pos x="7" y="8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25" y="3"/>
                </a:cxn>
                <a:cxn ang="0">
                  <a:pos x="23" y="3"/>
                </a:cxn>
                <a:cxn ang="0">
                  <a:pos x="18" y="8"/>
                </a:cxn>
                <a:cxn ang="0">
                  <a:pos x="18" y="20"/>
                </a:cxn>
                <a:cxn ang="0">
                  <a:pos x="43" y="20"/>
                </a:cxn>
                <a:cxn ang="0">
                  <a:pos x="43" y="9"/>
                </a:cxn>
                <a:cxn ang="0">
                  <a:pos x="37" y="3"/>
                </a:cxn>
                <a:cxn ang="0">
                  <a:pos x="36" y="3"/>
                </a:cxn>
                <a:cxn ang="0">
                  <a:pos x="36" y="0"/>
                </a:cxn>
                <a:cxn ang="0">
                  <a:pos x="60" y="0"/>
                </a:cxn>
                <a:cxn ang="0">
                  <a:pos x="60" y="3"/>
                </a:cxn>
                <a:cxn ang="0">
                  <a:pos x="59" y="3"/>
                </a:cxn>
                <a:cxn ang="0">
                  <a:pos x="53" y="8"/>
                </a:cxn>
                <a:cxn ang="0">
                  <a:pos x="53" y="38"/>
                </a:cxn>
                <a:cxn ang="0">
                  <a:pos x="59" y="44"/>
                </a:cxn>
                <a:cxn ang="0">
                  <a:pos x="60" y="44"/>
                </a:cxn>
                <a:cxn ang="0">
                  <a:pos x="60" y="47"/>
                </a:cxn>
                <a:cxn ang="0">
                  <a:pos x="36" y="47"/>
                </a:cxn>
                <a:cxn ang="0">
                  <a:pos x="36" y="44"/>
                </a:cxn>
                <a:cxn ang="0">
                  <a:pos x="37" y="44"/>
                </a:cxn>
              </a:cxnLst>
              <a:rect l="0" t="0" r="r" b="b"/>
              <a:pathLst>
                <a:path w="60" h="47">
                  <a:moveTo>
                    <a:pt x="37" y="44"/>
                  </a:moveTo>
                  <a:cubicBezTo>
                    <a:pt x="41" y="44"/>
                    <a:pt x="43" y="42"/>
                    <a:pt x="43" y="38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43"/>
                    <a:pt x="19" y="44"/>
                    <a:pt x="23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5" y="44"/>
                    <a:pt x="7" y="42"/>
                    <a:pt x="7" y="3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4"/>
                    <a:pt x="5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19" y="3"/>
                    <a:pt x="18" y="4"/>
                    <a:pt x="18" y="8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4"/>
                    <a:pt x="41" y="3"/>
                    <a:pt x="37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5" y="3"/>
                    <a:pt x="53" y="4"/>
                    <a:pt x="53" y="8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53" y="42"/>
                    <a:pt x="55" y="44"/>
                    <a:pt x="59" y="44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4"/>
                    <a:pt x="36" y="44"/>
                    <a:pt x="36" y="44"/>
                  </a:cubicBezTo>
                  <a:lnTo>
                    <a:pt x="37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white">
            <a:xfrm>
              <a:off x="2764" y="913"/>
              <a:ext cx="84" cy="67"/>
            </a:xfrm>
            <a:custGeom>
              <a:avLst/>
              <a:gdLst/>
              <a:ahLst/>
              <a:cxnLst>
                <a:cxn ang="0">
                  <a:pos x="11" y="38"/>
                </a:cxn>
                <a:cxn ang="0">
                  <a:pos x="19" y="44"/>
                </a:cxn>
                <a:cxn ang="0">
                  <a:pos x="19" y="47"/>
                </a:cxn>
                <a:cxn ang="0">
                  <a:pos x="0" y="47"/>
                </a:cxn>
                <a:cxn ang="0">
                  <a:pos x="0" y="44"/>
                </a:cxn>
                <a:cxn ang="0">
                  <a:pos x="1" y="44"/>
                </a:cxn>
                <a:cxn ang="0">
                  <a:pos x="7" y="39"/>
                </a:cxn>
                <a:cxn ang="0">
                  <a:pos x="7" y="4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47" y="32"/>
                </a:cxn>
                <a:cxn ang="0">
                  <a:pos x="47" y="9"/>
                </a:cxn>
                <a:cxn ang="0">
                  <a:pos x="40" y="3"/>
                </a:cxn>
                <a:cxn ang="0">
                  <a:pos x="39" y="3"/>
                </a:cxn>
                <a:cxn ang="0">
                  <a:pos x="39" y="0"/>
                </a:cxn>
                <a:cxn ang="0">
                  <a:pos x="59" y="0"/>
                </a:cxn>
                <a:cxn ang="0">
                  <a:pos x="59" y="3"/>
                </a:cxn>
                <a:cxn ang="0">
                  <a:pos x="58" y="3"/>
                </a:cxn>
                <a:cxn ang="0">
                  <a:pos x="52" y="7"/>
                </a:cxn>
                <a:cxn ang="0">
                  <a:pos x="52" y="47"/>
                </a:cxn>
                <a:cxn ang="0">
                  <a:pos x="48" y="47"/>
                </a:cxn>
                <a:cxn ang="0">
                  <a:pos x="11" y="9"/>
                </a:cxn>
                <a:cxn ang="0">
                  <a:pos x="11" y="38"/>
                </a:cxn>
              </a:cxnLst>
              <a:rect l="0" t="0" r="r" b="b"/>
              <a:pathLst>
                <a:path w="59" h="47">
                  <a:moveTo>
                    <a:pt x="11" y="38"/>
                  </a:moveTo>
                  <a:cubicBezTo>
                    <a:pt x="11" y="43"/>
                    <a:pt x="13" y="44"/>
                    <a:pt x="19" y="44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5" y="44"/>
                    <a:pt x="7" y="43"/>
                    <a:pt x="7" y="39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4"/>
                    <a:pt x="46" y="3"/>
                    <a:pt x="40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3" y="3"/>
                    <a:pt x="52" y="4"/>
                    <a:pt x="52" y="7"/>
                  </a:cubicBezTo>
                  <a:cubicBezTo>
                    <a:pt x="52" y="47"/>
                    <a:pt x="52" y="47"/>
                    <a:pt x="52" y="47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11" y="9"/>
                    <a:pt x="11" y="9"/>
                    <a:pt x="11" y="9"/>
                  </a:cubicBezTo>
                  <a:lnTo>
                    <a:pt x="11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Freeform 29"/>
            <p:cNvSpPr>
              <a:spLocks noEditPoints="1"/>
            </p:cNvSpPr>
            <p:nvPr userDrawn="1"/>
          </p:nvSpPr>
          <p:spPr bwMode="white">
            <a:xfrm>
              <a:off x="2871" y="910"/>
              <a:ext cx="80" cy="72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56" y="25"/>
                </a:cxn>
                <a:cxn ang="0">
                  <a:pos x="28" y="50"/>
                </a:cxn>
                <a:cxn ang="0">
                  <a:pos x="0" y="26"/>
                </a:cxn>
                <a:cxn ang="0">
                  <a:pos x="29" y="0"/>
                </a:cxn>
                <a:cxn ang="0">
                  <a:pos x="30" y="47"/>
                </a:cxn>
                <a:cxn ang="0">
                  <a:pos x="45" y="27"/>
                </a:cxn>
                <a:cxn ang="0">
                  <a:pos x="27" y="4"/>
                </a:cxn>
                <a:cxn ang="0">
                  <a:pos x="11" y="23"/>
                </a:cxn>
                <a:cxn ang="0">
                  <a:pos x="30" y="47"/>
                </a:cxn>
              </a:cxnLst>
              <a:rect l="0" t="0" r="r" b="b"/>
              <a:pathLst>
                <a:path w="56" h="50">
                  <a:moveTo>
                    <a:pt x="29" y="0"/>
                  </a:moveTo>
                  <a:cubicBezTo>
                    <a:pt x="45" y="0"/>
                    <a:pt x="56" y="10"/>
                    <a:pt x="56" y="25"/>
                  </a:cubicBezTo>
                  <a:cubicBezTo>
                    <a:pt x="56" y="38"/>
                    <a:pt x="46" y="50"/>
                    <a:pt x="28" y="50"/>
                  </a:cubicBezTo>
                  <a:cubicBezTo>
                    <a:pt x="10" y="50"/>
                    <a:pt x="0" y="39"/>
                    <a:pt x="0" y="26"/>
                  </a:cubicBezTo>
                  <a:cubicBezTo>
                    <a:pt x="0" y="11"/>
                    <a:pt x="12" y="0"/>
                    <a:pt x="29" y="0"/>
                  </a:cubicBezTo>
                  <a:close/>
                  <a:moveTo>
                    <a:pt x="30" y="47"/>
                  </a:moveTo>
                  <a:cubicBezTo>
                    <a:pt x="40" y="47"/>
                    <a:pt x="45" y="38"/>
                    <a:pt x="45" y="27"/>
                  </a:cubicBezTo>
                  <a:cubicBezTo>
                    <a:pt x="45" y="15"/>
                    <a:pt x="39" y="4"/>
                    <a:pt x="27" y="4"/>
                  </a:cubicBezTo>
                  <a:cubicBezTo>
                    <a:pt x="18" y="4"/>
                    <a:pt x="11" y="11"/>
                    <a:pt x="11" y="23"/>
                  </a:cubicBezTo>
                  <a:cubicBezTo>
                    <a:pt x="11" y="37"/>
                    <a:pt x="19" y="47"/>
                    <a:pt x="30" y="4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Freeform 30"/>
            <p:cNvSpPr>
              <a:spLocks/>
            </p:cNvSpPr>
            <p:nvPr userDrawn="1"/>
          </p:nvSpPr>
          <p:spPr bwMode="white">
            <a:xfrm>
              <a:off x="2974" y="913"/>
              <a:ext cx="66" cy="67"/>
            </a:xfrm>
            <a:custGeom>
              <a:avLst/>
              <a:gdLst/>
              <a:ahLst/>
              <a:cxnLst>
                <a:cxn ang="0">
                  <a:pos x="41" y="47"/>
                </a:cxn>
                <a:cxn ang="0">
                  <a:pos x="0" y="47"/>
                </a:cxn>
                <a:cxn ang="0">
                  <a:pos x="0" y="44"/>
                </a:cxn>
                <a:cxn ang="0">
                  <a:pos x="1" y="44"/>
                </a:cxn>
                <a:cxn ang="0">
                  <a:pos x="8" y="39"/>
                </a:cxn>
                <a:cxn ang="0">
                  <a:pos x="8" y="8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26" y="0"/>
                </a:cxn>
                <a:cxn ang="0">
                  <a:pos x="26" y="3"/>
                </a:cxn>
                <a:cxn ang="0">
                  <a:pos x="24" y="3"/>
                </a:cxn>
                <a:cxn ang="0">
                  <a:pos x="18" y="8"/>
                </a:cxn>
                <a:cxn ang="0">
                  <a:pos x="18" y="39"/>
                </a:cxn>
                <a:cxn ang="0">
                  <a:pos x="22" y="43"/>
                </a:cxn>
                <a:cxn ang="0">
                  <a:pos x="32" y="43"/>
                </a:cxn>
                <a:cxn ang="0">
                  <a:pos x="43" y="34"/>
                </a:cxn>
                <a:cxn ang="0">
                  <a:pos x="46" y="34"/>
                </a:cxn>
                <a:cxn ang="0">
                  <a:pos x="41" y="47"/>
                </a:cxn>
              </a:cxnLst>
              <a:rect l="0" t="0" r="r" b="b"/>
              <a:pathLst>
                <a:path w="46" h="47">
                  <a:moveTo>
                    <a:pt x="41" y="47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6" y="44"/>
                    <a:pt x="8" y="42"/>
                    <a:pt x="8" y="3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4"/>
                    <a:pt x="5" y="3"/>
                    <a:pt x="2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0" y="3"/>
                    <a:pt x="18" y="4"/>
                    <a:pt x="18" y="8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42"/>
                    <a:pt x="19" y="43"/>
                    <a:pt x="2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7" y="43"/>
                    <a:pt x="38" y="40"/>
                    <a:pt x="43" y="34"/>
                  </a:cubicBezTo>
                  <a:cubicBezTo>
                    <a:pt x="46" y="34"/>
                    <a:pt x="46" y="34"/>
                    <a:pt x="46" y="34"/>
                  </a:cubicBezTo>
                  <a:lnTo>
                    <a:pt x="41" y="4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Freeform 31"/>
            <p:cNvSpPr>
              <a:spLocks noEditPoints="1"/>
            </p:cNvSpPr>
            <p:nvPr userDrawn="1"/>
          </p:nvSpPr>
          <p:spPr bwMode="white">
            <a:xfrm>
              <a:off x="3060" y="910"/>
              <a:ext cx="80" cy="72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56" y="25"/>
                </a:cxn>
                <a:cxn ang="0">
                  <a:pos x="27" y="50"/>
                </a:cxn>
                <a:cxn ang="0">
                  <a:pos x="0" y="26"/>
                </a:cxn>
                <a:cxn ang="0">
                  <a:pos x="29" y="0"/>
                </a:cxn>
                <a:cxn ang="0">
                  <a:pos x="29" y="47"/>
                </a:cxn>
                <a:cxn ang="0">
                  <a:pos x="45" y="27"/>
                </a:cxn>
                <a:cxn ang="0">
                  <a:pos x="27" y="4"/>
                </a:cxn>
                <a:cxn ang="0">
                  <a:pos x="11" y="23"/>
                </a:cxn>
                <a:cxn ang="0">
                  <a:pos x="29" y="47"/>
                </a:cxn>
              </a:cxnLst>
              <a:rect l="0" t="0" r="r" b="b"/>
              <a:pathLst>
                <a:path w="56" h="50">
                  <a:moveTo>
                    <a:pt x="29" y="0"/>
                  </a:moveTo>
                  <a:cubicBezTo>
                    <a:pt x="45" y="0"/>
                    <a:pt x="56" y="10"/>
                    <a:pt x="56" y="25"/>
                  </a:cubicBezTo>
                  <a:cubicBezTo>
                    <a:pt x="56" y="38"/>
                    <a:pt x="46" y="50"/>
                    <a:pt x="27" y="50"/>
                  </a:cubicBezTo>
                  <a:cubicBezTo>
                    <a:pt x="10" y="50"/>
                    <a:pt x="0" y="39"/>
                    <a:pt x="0" y="26"/>
                  </a:cubicBezTo>
                  <a:cubicBezTo>
                    <a:pt x="0" y="11"/>
                    <a:pt x="12" y="0"/>
                    <a:pt x="29" y="0"/>
                  </a:cubicBezTo>
                  <a:close/>
                  <a:moveTo>
                    <a:pt x="29" y="47"/>
                  </a:moveTo>
                  <a:cubicBezTo>
                    <a:pt x="40" y="47"/>
                    <a:pt x="45" y="38"/>
                    <a:pt x="45" y="27"/>
                  </a:cubicBezTo>
                  <a:cubicBezTo>
                    <a:pt x="45" y="15"/>
                    <a:pt x="39" y="4"/>
                    <a:pt x="27" y="4"/>
                  </a:cubicBezTo>
                  <a:cubicBezTo>
                    <a:pt x="17" y="4"/>
                    <a:pt x="11" y="11"/>
                    <a:pt x="11" y="23"/>
                  </a:cubicBezTo>
                  <a:cubicBezTo>
                    <a:pt x="11" y="37"/>
                    <a:pt x="18" y="47"/>
                    <a:pt x="29" y="4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Freeform 32"/>
            <p:cNvSpPr>
              <a:spLocks/>
            </p:cNvSpPr>
            <p:nvPr userDrawn="1"/>
          </p:nvSpPr>
          <p:spPr bwMode="white">
            <a:xfrm>
              <a:off x="3167" y="912"/>
              <a:ext cx="76" cy="70"/>
            </a:xfrm>
            <a:custGeom>
              <a:avLst/>
              <a:gdLst/>
              <a:ahLst/>
              <a:cxnLst>
                <a:cxn ang="0">
                  <a:pos x="53" y="28"/>
                </a:cxn>
                <a:cxn ang="0">
                  <a:pos x="48" y="33"/>
                </a:cxn>
                <a:cxn ang="0">
                  <a:pos x="48" y="44"/>
                </a:cxn>
                <a:cxn ang="0">
                  <a:pos x="28" y="49"/>
                </a:cxn>
                <a:cxn ang="0">
                  <a:pos x="0" y="24"/>
                </a:cxn>
                <a:cxn ang="0">
                  <a:pos x="27" y="0"/>
                </a:cxn>
                <a:cxn ang="0">
                  <a:pos x="44" y="2"/>
                </a:cxn>
                <a:cxn ang="0">
                  <a:pos x="46" y="1"/>
                </a:cxn>
                <a:cxn ang="0">
                  <a:pos x="48" y="1"/>
                </a:cxn>
                <a:cxn ang="0">
                  <a:pos x="48" y="15"/>
                </a:cxn>
                <a:cxn ang="0">
                  <a:pos x="45" y="15"/>
                </a:cxn>
                <a:cxn ang="0">
                  <a:pos x="29" y="3"/>
                </a:cxn>
                <a:cxn ang="0">
                  <a:pos x="11" y="24"/>
                </a:cxn>
                <a:cxn ang="0">
                  <a:pos x="29" y="46"/>
                </a:cxn>
                <a:cxn ang="0">
                  <a:pos x="38" y="44"/>
                </a:cxn>
                <a:cxn ang="0">
                  <a:pos x="38" y="33"/>
                </a:cxn>
                <a:cxn ang="0">
                  <a:pos x="28" y="28"/>
                </a:cxn>
                <a:cxn ang="0">
                  <a:pos x="28" y="25"/>
                </a:cxn>
                <a:cxn ang="0">
                  <a:pos x="53" y="25"/>
                </a:cxn>
                <a:cxn ang="0">
                  <a:pos x="53" y="28"/>
                </a:cxn>
              </a:cxnLst>
              <a:rect l="0" t="0" r="r" b="b"/>
              <a:pathLst>
                <a:path w="53" h="49">
                  <a:moveTo>
                    <a:pt x="53" y="28"/>
                  </a:moveTo>
                  <a:cubicBezTo>
                    <a:pt x="49" y="28"/>
                    <a:pt x="48" y="30"/>
                    <a:pt x="48" y="33"/>
                  </a:cubicBezTo>
                  <a:cubicBezTo>
                    <a:pt x="48" y="44"/>
                    <a:pt x="48" y="44"/>
                    <a:pt x="48" y="44"/>
                  </a:cubicBezTo>
                  <a:cubicBezTo>
                    <a:pt x="43" y="47"/>
                    <a:pt x="35" y="49"/>
                    <a:pt x="28" y="49"/>
                  </a:cubicBezTo>
                  <a:cubicBezTo>
                    <a:pt x="9" y="49"/>
                    <a:pt x="0" y="38"/>
                    <a:pt x="0" y="24"/>
                  </a:cubicBezTo>
                  <a:cubicBezTo>
                    <a:pt x="0" y="10"/>
                    <a:pt x="11" y="0"/>
                    <a:pt x="27" y="0"/>
                  </a:cubicBezTo>
                  <a:cubicBezTo>
                    <a:pt x="35" y="0"/>
                    <a:pt x="41" y="2"/>
                    <a:pt x="44" y="2"/>
                  </a:cubicBezTo>
                  <a:cubicBezTo>
                    <a:pt x="45" y="2"/>
                    <a:pt x="46" y="2"/>
                    <a:pt x="46" y="1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3" y="7"/>
                    <a:pt x="37" y="3"/>
                    <a:pt x="29" y="3"/>
                  </a:cubicBezTo>
                  <a:cubicBezTo>
                    <a:pt x="18" y="3"/>
                    <a:pt x="11" y="11"/>
                    <a:pt x="11" y="24"/>
                  </a:cubicBezTo>
                  <a:cubicBezTo>
                    <a:pt x="11" y="36"/>
                    <a:pt x="19" y="46"/>
                    <a:pt x="29" y="46"/>
                  </a:cubicBezTo>
                  <a:cubicBezTo>
                    <a:pt x="32" y="46"/>
                    <a:pt x="36" y="45"/>
                    <a:pt x="38" y="44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8" y="29"/>
                    <a:pt x="36" y="28"/>
                    <a:pt x="28" y="28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53" y="25"/>
                    <a:pt x="53" y="25"/>
                    <a:pt x="53" y="25"/>
                  </a:cubicBezTo>
                  <a:lnTo>
                    <a:pt x="53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Freeform 33"/>
            <p:cNvSpPr>
              <a:spLocks/>
            </p:cNvSpPr>
            <p:nvPr userDrawn="1"/>
          </p:nvSpPr>
          <p:spPr bwMode="white">
            <a:xfrm>
              <a:off x="3263" y="913"/>
              <a:ext cx="79" cy="67"/>
            </a:xfrm>
            <a:custGeom>
              <a:avLst/>
              <a:gdLst/>
              <a:ahLst/>
              <a:cxnLst>
                <a:cxn ang="0">
                  <a:pos x="34" y="39"/>
                </a:cxn>
                <a:cxn ang="0">
                  <a:pos x="41" y="44"/>
                </a:cxn>
                <a:cxn ang="0">
                  <a:pos x="42" y="44"/>
                </a:cxn>
                <a:cxn ang="0">
                  <a:pos x="42" y="47"/>
                </a:cxn>
                <a:cxn ang="0">
                  <a:pos x="16" y="47"/>
                </a:cxn>
                <a:cxn ang="0">
                  <a:pos x="16" y="44"/>
                </a:cxn>
                <a:cxn ang="0">
                  <a:pos x="18" y="44"/>
                </a:cxn>
                <a:cxn ang="0">
                  <a:pos x="23" y="39"/>
                </a:cxn>
                <a:cxn ang="0">
                  <a:pos x="23" y="28"/>
                </a:cxn>
                <a:cxn ang="0">
                  <a:pos x="7" y="6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24" y="3"/>
                </a:cxn>
                <a:cxn ang="0">
                  <a:pos x="23" y="3"/>
                </a:cxn>
                <a:cxn ang="0">
                  <a:pos x="20" y="7"/>
                </a:cxn>
                <a:cxn ang="0">
                  <a:pos x="32" y="23"/>
                </a:cxn>
                <a:cxn ang="0">
                  <a:pos x="41" y="9"/>
                </a:cxn>
                <a:cxn ang="0">
                  <a:pos x="38" y="3"/>
                </a:cxn>
                <a:cxn ang="0">
                  <a:pos x="37" y="3"/>
                </a:cxn>
                <a:cxn ang="0">
                  <a:pos x="37" y="0"/>
                </a:cxn>
                <a:cxn ang="0">
                  <a:pos x="55" y="0"/>
                </a:cxn>
                <a:cxn ang="0">
                  <a:pos x="55" y="3"/>
                </a:cxn>
                <a:cxn ang="0">
                  <a:pos x="47" y="8"/>
                </a:cxn>
                <a:cxn ang="0">
                  <a:pos x="34" y="28"/>
                </a:cxn>
                <a:cxn ang="0">
                  <a:pos x="34" y="39"/>
                </a:cxn>
              </a:cxnLst>
              <a:rect l="0" t="0" r="r" b="b"/>
              <a:pathLst>
                <a:path w="55" h="47">
                  <a:moveTo>
                    <a:pt x="34" y="39"/>
                  </a:moveTo>
                  <a:cubicBezTo>
                    <a:pt x="34" y="42"/>
                    <a:pt x="35" y="44"/>
                    <a:pt x="41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22" y="44"/>
                    <a:pt x="23" y="42"/>
                    <a:pt x="23" y="39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5" y="3"/>
                    <a:pt x="4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19" y="3"/>
                    <a:pt x="18" y="5"/>
                    <a:pt x="20" y="7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3" y="6"/>
                    <a:pt x="44" y="3"/>
                    <a:pt x="38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1" y="3"/>
                    <a:pt x="50" y="4"/>
                    <a:pt x="47" y="8"/>
                  </a:cubicBezTo>
                  <a:cubicBezTo>
                    <a:pt x="34" y="28"/>
                    <a:pt x="34" y="28"/>
                    <a:pt x="34" y="28"/>
                  </a:cubicBezTo>
                  <a:lnTo>
                    <a:pt x="34" y="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Freeform 34"/>
            <p:cNvSpPr>
              <a:spLocks/>
            </p:cNvSpPr>
            <p:nvPr userDrawn="1"/>
          </p:nvSpPr>
          <p:spPr bwMode="white">
            <a:xfrm>
              <a:off x="3416" y="912"/>
              <a:ext cx="50" cy="70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3" y="34"/>
                </a:cxn>
                <a:cxn ang="0">
                  <a:pos x="16" y="46"/>
                </a:cxn>
                <a:cxn ang="0">
                  <a:pos x="25" y="38"/>
                </a:cxn>
                <a:cxn ang="0">
                  <a:pos x="1" y="12"/>
                </a:cxn>
                <a:cxn ang="0">
                  <a:pos x="16" y="0"/>
                </a:cxn>
                <a:cxn ang="0">
                  <a:pos x="28" y="2"/>
                </a:cxn>
                <a:cxn ang="0">
                  <a:pos x="29" y="1"/>
                </a:cxn>
                <a:cxn ang="0">
                  <a:pos x="31" y="1"/>
                </a:cxn>
                <a:cxn ang="0">
                  <a:pos x="32" y="13"/>
                </a:cxn>
                <a:cxn ang="0">
                  <a:pos x="29" y="13"/>
                </a:cxn>
                <a:cxn ang="0">
                  <a:pos x="25" y="6"/>
                </a:cxn>
                <a:cxn ang="0">
                  <a:pos x="17" y="3"/>
                </a:cxn>
                <a:cxn ang="0">
                  <a:pos x="9" y="8"/>
                </a:cxn>
                <a:cxn ang="0">
                  <a:pos x="31" y="25"/>
                </a:cxn>
                <a:cxn ang="0">
                  <a:pos x="35" y="35"/>
                </a:cxn>
                <a:cxn ang="0">
                  <a:pos x="19" y="49"/>
                </a:cxn>
                <a:cxn ang="0">
                  <a:pos x="6" y="47"/>
                </a:cxn>
                <a:cxn ang="0">
                  <a:pos x="4" y="48"/>
                </a:cxn>
                <a:cxn ang="0">
                  <a:pos x="2" y="48"/>
                </a:cxn>
                <a:cxn ang="0">
                  <a:pos x="0" y="34"/>
                </a:cxn>
              </a:cxnLst>
              <a:rect l="0" t="0" r="r" b="b"/>
              <a:pathLst>
                <a:path w="35" h="49">
                  <a:moveTo>
                    <a:pt x="0" y="34"/>
                  </a:moveTo>
                  <a:cubicBezTo>
                    <a:pt x="3" y="34"/>
                    <a:pt x="3" y="34"/>
                    <a:pt x="3" y="34"/>
                  </a:cubicBezTo>
                  <a:cubicBezTo>
                    <a:pt x="6" y="42"/>
                    <a:pt x="10" y="46"/>
                    <a:pt x="16" y="46"/>
                  </a:cubicBezTo>
                  <a:cubicBezTo>
                    <a:pt x="21" y="46"/>
                    <a:pt x="25" y="42"/>
                    <a:pt x="25" y="38"/>
                  </a:cubicBezTo>
                  <a:cubicBezTo>
                    <a:pt x="25" y="27"/>
                    <a:pt x="1" y="27"/>
                    <a:pt x="1" y="12"/>
                  </a:cubicBezTo>
                  <a:cubicBezTo>
                    <a:pt x="1" y="5"/>
                    <a:pt x="7" y="0"/>
                    <a:pt x="16" y="0"/>
                  </a:cubicBezTo>
                  <a:cubicBezTo>
                    <a:pt x="22" y="0"/>
                    <a:pt x="26" y="2"/>
                    <a:pt x="28" y="2"/>
                  </a:cubicBezTo>
                  <a:cubicBezTo>
                    <a:pt x="28" y="2"/>
                    <a:pt x="29" y="1"/>
                    <a:pt x="29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8" y="10"/>
                    <a:pt x="27" y="7"/>
                    <a:pt x="25" y="6"/>
                  </a:cubicBezTo>
                  <a:cubicBezTo>
                    <a:pt x="23" y="4"/>
                    <a:pt x="20" y="3"/>
                    <a:pt x="17" y="3"/>
                  </a:cubicBezTo>
                  <a:cubicBezTo>
                    <a:pt x="13" y="3"/>
                    <a:pt x="9" y="5"/>
                    <a:pt x="9" y="8"/>
                  </a:cubicBezTo>
                  <a:cubicBezTo>
                    <a:pt x="9" y="15"/>
                    <a:pt x="22" y="16"/>
                    <a:pt x="31" y="25"/>
                  </a:cubicBezTo>
                  <a:cubicBezTo>
                    <a:pt x="34" y="28"/>
                    <a:pt x="35" y="31"/>
                    <a:pt x="35" y="35"/>
                  </a:cubicBezTo>
                  <a:cubicBezTo>
                    <a:pt x="35" y="43"/>
                    <a:pt x="28" y="49"/>
                    <a:pt x="19" y="49"/>
                  </a:cubicBezTo>
                  <a:cubicBezTo>
                    <a:pt x="13" y="49"/>
                    <a:pt x="7" y="47"/>
                    <a:pt x="6" y="47"/>
                  </a:cubicBezTo>
                  <a:cubicBezTo>
                    <a:pt x="5" y="47"/>
                    <a:pt x="4" y="47"/>
                    <a:pt x="4" y="48"/>
                  </a:cubicBezTo>
                  <a:cubicBezTo>
                    <a:pt x="2" y="48"/>
                    <a:pt x="2" y="48"/>
                    <a:pt x="2" y="48"/>
                  </a:cubicBezTo>
                  <a:lnTo>
                    <a:pt x="0" y="3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Freeform 35"/>
            <p:cNvSpPr>
              <a:spLocks/>
            </p:cNvSpPr>
            <p:nvPr userDrawn="1"/>
          </p:nvSpPr>
          <p:spPr bwMode="white">
            <a:xfrm>
              <a:off x="3486" y="913"/>
              <a:ext cx="67" cy="67"/>
            </a:xfrm>
            <a:custGeom>
              <a:avLst/>
              <a:gdLst/>
              <a:ahLst/>
              <a:cxnLst>
                <a:cxn ang="0">
                  <a:pos x="36" y="4"/>
                </a:cxn>
                <a:cxn ang="0">
                  <a:pos x="20" y="4"/>
                </a:cxn>
                <a:cxn ang="0">
                  <a:pos x="20" y="21"/>
                </a:cxn>
                <a:cxn ang="0">
                  <a:pos x="32" y="21"/>
                </a:cxn>
                <a:cxn ang="0">
                  <a:pos x="38" y="16"/>
                </a:cxn>
                <a:cxn ang="0">
                  <a:pos x="41" y="16"/>
                </a:cxn>
                <a:cxn ang="0">
                  <a:pos x="41" y="31"/>
                </a:cxn>
                <a:cxn ang="0">
                  <a:pos x="38" y="31"/>
                </a:cxn>
                <a:cxn ang="0">
                  <a:pos x="31" y="25"/>
                </a:cxn>
                <a:cxn ang="0">
                  <a:pos x="20" y="25"/>
                </a:cxn>
                <a:cxn ang="0">
                  <a:pos x="20" y="39"/>
                </a:cxn>
                <a:cxn ang="0">
                  <a:pos x="23" y="43"/>
                </a:cxn>
                <a:cxn ang="0">
                  <a:pos x="35" y="43"/>
                </a:cxn>
                <a:cxn ang="0">
                  <a:pos x="44" y="35"/>
                </a:cxn>
                <a:cxn ang="0">
                  <a:pos x="47" y="35"/>
                </a:cxn>
                <a:cxn ang="0">
                  <a:pos x="46" y="47"/>
                </a:cxn>
                <a:cxn ang="0">
                  <a:pos x="0" y="47"/>
                </a:cxn>
                <a:cxn ang="0">
                  <a:pos x="0" y="44"/>
                </a:cxn>
                <a:cxn ang="0">
                  <a:pos x="3" y="44"/>
                </a:cxn>
                <a:cxn ang="0">
                  <a:pos x="9" y="39"/>
                </a:cxn>
                <a:cxn ang="0">
                  <a:pos x="9" y="8"/>
                </a:cxn>
                <a:cxn ang="0">
                  <a:pos x="3" y="3"/>
                </a:cxn>
                <a:cxn ang="0">
                  <a:pos x="2" y="3"/>
                </a:cxn>
                <a:cxn ang="0">
                  <a:pos x="2" y="0"/>
                </a:cxn>
                <a:cxn ang="0">
                  <a:pos x="44" y="0"/>
                </a:cxn>
                <a:cxn ang="0">
                  <a:pos x="45" y="11"/>
                </a:cxn>
                <a:cxn ang="0">
                  <a:pos x="42" y="11"/>
                </a:cxn>
                <a:cxn ang="0">
                  <a:pos x="36" y="4"/>
                </a:cxn>
              </a:cxnLst>
              <a:rect l="0" t="0" r="r" b="b"/>
              <a:pathLst>
                <a:path w="47" h="47">
                  <a:moveTo>
                    <a:pt x="36" y="4"/>
                  </a:moveTo>
                  <a:cubicBezTo>
                    <a:pt x="20" y="4"/>
                    <a:pt x="20" y="4"/>
                    <a:pt x="20" y="4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6" y="21"/>
                    <a:pt x="38" y="20"/>
                    <a:pt x="38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27"/>
                    <a:pt x="37" y="25"/>
                    <a:pt x="31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42"/>
                    <a:pt x="20" y="43"/>
                    <a:pt x="23" y="43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40" y="43"/>
                    <a:pt x="43" y="42"/>
                    <a:pt x="44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8" y="44"/>
                    <a:pt x="9" y="42"/>
                    <a:pt x="9" y="39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4"/>
                    <a:pt x="8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6"/>
                    <a:pt x="40" y="4"/>
                    <a:pt x="36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Freeform 36"/>
            <p:cNvSpPr>
              <a:spLocks noEditPoints="1"/>
            </p:cNvSpPr>
            <p:nvPr userDrawn="1"/>
          </p:nvSpPr>
          <p:spPr bwMode="white">
            <a:xfrm>
              <a:off x="3573" y="912"/>
              <a:ext cx="85" cy="70"/>
            </a:xfrm>
            <a:custGeom>
              <a:avLst/>
              <a:gdLst/>
              <a:ahLst/>
              <a:cxnLst>
                <a:cxn ang="0">
                  <a:pos x="18" y="40"/>
                </a:cxn>
                <a:cxn ang="0">
                  <a:pos x="24" y="45"/>
                </a:cxn>
                <a:cxn ang="0">
                  <a:pos x="27" y="45"/>
                </a:cxn>
                <a:cxn ang="0">
                  <a:pos x="27" y="48"/>
                </a:cxn>
                <a:cxn ang="0">
                  <a:pos x="0" y="48"/>
                </a:cxn>
                <a:cxn ang="0">
                  <a:pos x="0" y="45"/>
                </a:cxn>
                <a:cxn ang="0">
                  <a:pos x="1" y="45"/>
                </a:cxn>
                <a:cxn ang="0">
                  <a:pos x="8" y="40"/>
                </a:cxn>
                <a:cxn ang="0">
                  <a:pos x="8" y="10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1"/>
                </a:cxn>
                <a:cxn ang="0">
                  <a:pos x="10" y="0"/>
                </a:cxn>
                <a:cxn ang="0">
                  <a:pos x="22" y="0"/>
                </a:cxn>
                <a:cxn ang="0">
                  <a:pos x="44" y="5"/>
                </a:cxn>
                <a:cxn ang="0">
                  <a:pos x="47" y="14"/>
                </a:cxn>
                <a:cxn ang="0">
                  <a:pos x="36" y="26"/>
                </a:cxn>
                <a:cxn ang="0">
                  <a:pos x="49" y="41"/>
                </a:cxn>
                <a:cxn ang="0">
                  <a:pos x="59" y="46"/>
                </a:cxn>
                <a:cxn ang="0">
                  <a:pos x="59" y="49"/>
                </a:cxn>
                <a:cxn ang="0">
                  <a:pos x="54" y="49"/>
                </a:cxn>
                <a:cxn ang="0">
                  <a:pos x="37" y="44"/>
                </a:cxn>
                <a:cxn ang="0">
                  <a:pos x="24" y="28"/>
                </a:cxn>
                <a:cxn ang="0">
                  <a:pos x="18" y="28"/>
                </a:cxn>
                <a:cxn ang="0">
                  <a:pos x="18" y="40"/>
                </a:cxn>
                <a:cxn ang="0">
                  <a:pos x="18" y="25"/>
                </a:cxn>
                <a:cxn ang="0">
                  <a:pos x="21" y="25"/>
                </a:cxn>
                <a:cxn ang="0">
                  <a:pos x="36" y="14"/>
                </a:cxn>
                <a:cxn ang="0">
                  <a:pos x="22" y="3"/>
                </a:cxn>
                <a:cxn ang="0">
                  <a:pos x="18" y="3"/>
                </a:cxn>
                <a:cxn ang="0">
                  <a:pos x="18" y="25"/>
                </a:cxn>
              </a:cxnLst>
              <a:rect l="0" t="0" r="r" b="b"/>
              <a:pathLst>
                <a:path w="59" h="49">
                  <a:moveTo>
                    <a:pt x="18" y="40"/>
                  </a:moveTo>
                  <a:cubicBezTo>
                    <a:pt x="18" y="44"/>
                    <a:pt x="20" y="45"/>
                    <a:pt x="24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6" y="45"/>
                    <a:pt x="8" y="44"/>
                    <a:pt x="8" y="4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6"/>
                    <a:pt x="7" y="4"/>
                    <a:pt x="2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1"/>
                    <a:pt x="7" y="0"/>
                    <a:pt x="10" y="0"/>
                  </a:cubicBezTo>
                  <a:cubicBezTo>
                    <a:pt x="14" y="0"/>
                    <a:pt x="20" y="0"/>
                    <a:pt x="22" y="0"/>
                  </a:cubicBezTo>
                  <a:cubicBezTo>
                    <a:pt x="34" y="0"/>
                    <a:pt x="40" y="1"/>
                    <a:pt x="44" y="5"/>
                  </a:cubicBezTo>
                  <a:cubicBezTo>
                    <a:pt x="46" y="7"/>
                    <a:pt x="47" y="10"/>
                    <a:pt x="47" y="14"/>
                  </a:cubicBezTo>
                  <a:cubicBezTo>
                    <a:pt x="47" y="19"/>
                    <a:pt x="43" y="24"/>
                    <a:pt x="36" y="26"/>
                  </a:cubicBezTo>
                  <a:cubicBezTo>
                    <a:pt x="41" y="30"/>
                    <a:pt x="44" y="36"/>
                    <a:pt x="49" y="41"/>
                  </a:cubicBezTo>
                  <a:cubicBezTo>
                    <a:pt x="52" y="45"/>
                    <a:pt x="54" y="46"/>
                    <a:pt x="59" y="46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7" y="49"/>
                    <a:pt x="57" y="49"/>
                    <a:pt x="54" y="49"/>
                  </a:cubicBezTo>
                  <a:cubicBezTo>
                    <a:pt x="45" y="49"/>
                    <a:pt x="41" y="48"/>
                    <a:pt x="37" y="44"/>
                  </a:cubicBezTo>
                  <a:cubicBezTo>
                    <a:pt x="34" y="40"/>
                    <a:pt x="29" y="32"/>
                    <a:pt x="24" y="28"/>
                  </a:cubicBezTo>
                  <a:cubicBezTo>
                    <a:pt x="18" y="28"/>
                    <a:pt x="18" y="28"/>
                    <a:pt x="18" y="28"/>
                  </a:cubicBezTo>
                  <a:lnTo>
                    <a:pt x="18" y="40"/>
                  </a:lnTo>
                  <a:close/>
                  <a:moveTo>
                    <a:pt x="18" y="25"/>
                  </a:moveTo>
                  <a:cubicBezTo>
                    <a:pt x="21" y="25"/>
                    <a:pt x="21" y="25"/>
                    <a:pt x="21" y="25"/>
                  </a:cubicBezTo>
                  <a:cubicBezTo>
                    <a:pt x="31" y="25"/>
                    <a:pt x="36" y="22"/>
                    <a:pt x="36" y="14"/>
                  </a:cubicBezTo>
                  <a:cubicBezTo>
                    <a:pt x="36" y="6"/>
                    <a:pt x="30" y="3"/>
                    <a:pt x="22" y="3"/>
                  </a:cubicBezTo>
                  <a:cubicBezTo>
                    <a:pt x="18" y="3"/>
                    <a:pt x="18" y="3"/>
                    <a:pt x="18" y="3"/>
                  </a:cubicBezTo>
                  <a:lnTo>
                    <a:pt x="18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" name="Freeform 37"/>
            <p:cNvSpPr>
              <a:spLocks/>
            </p:cNvSpPr>
            <p:nvPr userDrawn="1"/>
          </p:nvSpPr>
          <p:spPr bwMode="white">
            <a:xfrm>
              <a:off x="3659" y="913"/>
              <a:ext cx="82" cy="69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27" y="0"/>
                </a:cxn>
                <a:cxn ang="0">
                  <a:pos x="27" y="3"/>
                </a:cxn>
                <a:cxn ang="0">
                  <a:pos x="25" y="3"/>
                </a:cxn>
                <a:cxn ang="0">
                  <a:pos x="20" y="9"/>
                </a:cxn>
                <a:cxn ang="0">
                  <a:pos x="32" y="35"/>
                </a:cxn>
                <a:cxn ang="0">
                  <a:pos x="44" y="7"/>
                </a:cxn>
                <a:cxn ang="0">
                  <a:pos x="39" y="3"/>
                </a:cxn>
                <a:cxn ang="0">
                  <a:pos x="37" y="3"/>
                </a:cxn>
                <a:cxn ang="0">
                  <a:pos x="37" y="0"/>
                </a:cxn>
                <a:cxn ang="0">
                  <a:pos x="57" y="0"/>
                </a:cxn>
                <a:cxn ang="0">
                  <a:pos x="57" y="3"/>
                </a:cxn>
                <a:cxn ang="0">
                  <a:pos x="56" y="3"/>
                </a:cxn>
                <a:cxn ang="0">
                  <a:pos x="47" y="11"/>
                </a:cxn>
                <a:cxn ang="0">
                  <a:pos x="31" y="48"/>
                </a:cxn>
                <a:cxn ang="0">
                  <a:pos x="27" y="48"/>
                </a:cxn>
                <a:cxn ang="0">
                  <a:pos x="9" y="9"/>
                </a:cxn>
              </a:cxnLst>
              <a:rect l="0" t="0" r="r" b="b"/>
              <a:pathLst>
                <a:path w="57" h="48">
                  <a:moveTo>
                    <a:pt x="9" y="9"/>
                  </a:moveTo>
                  <a:cubicBezTo>
                    <a:pt x="6" y="4"/>
                    <a:pt x="5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19" y="3"/>
                    <a:pt x="18" y="5"/>
                    <a:pt x="20" y="9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5" y="4"/>
                    <a:pt x="43" y="3"/>
                    <a:pt x="39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2" y="3"/>
                    <a:pt x="50" y="5"/>
                    <a:pt x="47" y="11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27" y="48"/>
                    <a:pt x="27" y="48"/>
                    <a:pt x="27" y="48"/>
                  </a:cubicBez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Freeform 38"/>
            <p:cNvSpPr>
              <a:spLocks/>
            </p:cNvSpPr>
            <p:nvPr userDrawn="1"/>
          </p:nvSpPr>
          <p:spPr bwMode="white">
            <a:xfrm>
              <a:off x="3758" y="913"/>
              <a:ext cx="36" cy="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5" y="3"/>
                </a:cxn>
                <a:cxn ang="0">
                  <a:pos x="23" y="3"/>
                </a:cxn>
                <a:cxn ang="0">
                  <a:pos x="18" y="8"/>
                </a:cxn>
                <a:cxn ang="0">
                  <a:pos x="18" y="39"/>
                </a:cxn>
                <a:cxn ang="0">
                  <a:pos x="24" y="44"/>
                </a:cxn>
                <a:cxn ang="0">
                  <a:pos x="25" y="44"/>
                </a:cxn>
                <a:cxn ang="0">
                  <a:pos x="25" y="47"/>
                </a:cxn>
                <a:cxn ang="0">
                  <a:pos x="0" y="47"/>
                </a:cxn>
                <a:cxn ang="0">
                  <a:pos x="0" y="44"/>
                </a:cxn>
                <a:cxn ang="0">
                  <a:pos x="2" y="44"/>
                </a:cxn>
                <a:cxn ang="0">
                  <a:pos x="7" y="39"/>
                </a:cxn>
                <a:cxn ang="0">
                  <a:pos x="7" y="8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25" h="47">
                  <a:moveTo>
                    <a:pt x="0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19" y="3"/>
                    <a:pt x="18" y="4"/>
                    <a:pt x="18" y="8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42"/>
                    <a:pt x="19" y="44"/>
                    <a:pt x="24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6" y="44"/>
                    <a:pt x="7" y="42"/>
                    <a:pt x="7" y="3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4"/>
                    <a:pt x="6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" name="Freeform 39"/>
            <p:cNvSpPr>
              <a:spLocks/>
            </p:cNvSpPr>
            <p:nvPr userDrawn="1"/>
          </p:nvSpPr>
          <p:spPr bwMode="white">
            <a:xfrm>
              <a:off x="3817" y="912"/>
              <a:ext cx="71" cy="70"/>
            </a:xfrm>
            <a:custGeom>
              <a:avLst/>
              <a:gdLst/>
              <a:ahLst/>
              <a:cxnLst>
                <a:cxn ang="0">
                  <a:pos x="50" y="35"/>
                </a:cxn>
                <a:cxn ang="0">
                  <a:pos x="45" y="48"/>
                </a:cxn>
                <a:cxn ang="0">
                  <a:pos x="41" y="48"/>
                </a:cxn>
                <a:cxn ang="0">
                  <a:pos x="28" y="49"/>
                </a:cxn>
                <a:cxn ang="0">
                  <a:pos x="0" y="25"/>
                </a:cxn>
                <a:cxn ang="0">
                  <a:pos x="29" y="0"/>
                </a:cxn>
                <a:cxn ang="0">
                  <a:pos x="44" y="3"/>
                </a:cxn>
                <a:cxn ang="0">
                  <a:pos x="45" y="2"/>
                </a:cxn>
                <a:cxn ang="0">
                  <a:pos x="47" y="2"/>
                </a:cxn>
                <a:cxn ang="0">
                  <a:pos x="48" y="15"/>
                </a:cxn>
                <a:cxn ang="0">
                  <a:pos x="45" y="15"/>
                </a:cxn>
                <a:cxn ang="0">
                  <a:pos x="30" y="4"/>
                </a:cxn>
                <a:cxn ang="0">
                  <a:pos x="11" y="24"/>
                </a:cxn>
                <a:cxn ang="0">
                  <a:pos x="31" y="46"/>
                </a:cxn>
                <a:cxn ang="0">
                  <a:pos x="47" y="35"/>
                </a:cxn>
                <a:cxn ang="0">
                  <a:pos x="50" y="35"/>
                </a:cxn>
              </a:cxnLst>
              <a:rect l="0" t="0" r="r" b="b"/>
              <a:pathLst>
                <a:path w="50" h="49">
                  <a:moveTo>
                    <a:pt x="50" y="35"/>
                  </a:moveTo>
                  <a:cubicBezTo>
                    <a:pt x="49" y="39"/>
                    <a:pt x="47" y="44"/>
                    <a:pt x="45" y="48"/>
                  </a:cubicBezTo>
                  <a:cubicBezTo>
                    <a:pt x="44" y="48"/>
                    <a:pt x="43" y="48"/>
                    <a:pt x="41" y="48"/>
                  </a:cubicBezTo>
                  <a:cubicBezTo>
                    <a:pt x="37" y="48"/>
                    <a:pt x="33" y="49"/>
                    <a:pt x="28" y="49"/>
                  </a:cubicBezTo>
                  <a:cubicBezTo>
                    <a:pt x="12" y="49"/>
                    <a:pt x="0" y="38"/>
                    <a:pt x="0" y="25"/>
                  </a:cubicBezTo>
                  <a:cubicBezTo>
                    <a:pt x="0" y="11"/>
                    <a:pt x="13" y="0"/>
                    <a:pt x="29" y="0"/>
                  </a:cubicBezTo>
                  <a:cubicBezTo>
                    <a:pt x="37" y="0"/>
                    <a:pt x="42" y="3"/>
                    <a:pt x="44" y="3"/>
                  </a:cubicBezTo>
                  <a:cubicBezTo>
                    <a:pt x="44" y="3"/>
                    <a:pt x="45" y="3"/>
                    <a:pt x="45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3" y="8"/>
                    <a:pt x="37" y="4"/>
                    <a:pt x="30" y="4"/>
                  </a:cubicBezTo>
                  <a:cubicBezTo>
                    <a:pt x="19" y="4"/>
                    <a:pt x="11" y="12"/>
                    <a:pt x="11" y="24"/>
                  </a:cubicBezTo>
                  <a:cubicBezTo>
                    <a:pt x="11" y="36"/>
                    <a:pt x="20" y="46"/>
                    <a:pt x="31" y="46"/>
                  </a:cubicBezTo>
                  <a:cubicBezTo>
                    <a:pt x="38" y="46"/>
                    <a:pt x="43" y="41"/>
                    <a:pt x="47" y="35"/>
                  </a:cubicBezTo>
                  <a:lnTo>
                    <a:pt x="50" y="3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Freeform 40"/>
            <p:cNvSpPr>
              <a:spLocks/>
            </p:cNvSpPr>
            <p:nvPr userDrawn="1"/>
          </p:nvSpPr>
          <p:spPr bwMode="white">
            <a:xfrm>
              <a:off x="3907" y="913"/>
              <a:ext cx="67" cy="67"/>
            </a:xfrm>
            <a:custGeom>
              <a:avLst/>
              <a:gdLst/>
              <a:ahLst/>
              <a:cxnLst>
                <a:cxn ang="0">
                  <a:pos x="36" y="4"/>
                </a:cxn>
                <a:cxn ang="0">
                  <a:pos x="20" y="4"/>
                </a:cxn>
                <a:cxn ang="0">
                  <a:pos x="20" y="21"/>
                </a:cxn>
                <a:cxn ang="0">
                  <a:pos x="32" y="21"/>
                </a:cxn>
                <a:cxn ang="0">
                  <a:pos x="38" y="16"/>
                </a:cxn>
                <a:cxn ang="0">
                  <a:pos x="41" y="16"/>
                </a:cxn>
                <a:cxn ang="0">
                  <a:pos x="41" y="31"/>
                </a:cxn>
                <a:cxn ang="0">
                  <a:pos x="38" y="31"/>
                </a:cxn>
                <a:cxn ang="0">
                  <a:pos x="31" y="25"/>
                </a:cxn>
                <a:cxn ang="0">
                  <a:pos x="20" y="25"/>
                </a:cxn>
                <a:cxn ang="0">
                  <a:pos x="20" y="39"/>
                </a:cxn>
                <a:cxn ang="0">
                  <a:pos x="22" y="43"/>
                </a:cxn>
                <a:cxn ang="0">
                  <a:pos x="35" y="43"/>
                </a:cxn>
                <a:cxn ang="0">
                  <a:pos x="44" y="35"/>
                </a:cxn>
                <a:cxn ang="0">
                  <a:pos x="47" y="35"/>
                </a:cxn>
                <a:cxn ang="0">
                  <a:pos x="46" y="47"/>
                </a:cxn>
                <a:cxn ang="0">
                  <a:pos x="0" y="47"/>
                </a:cxn>
                <a:cxn ang="0">
                  <a:pos x="0" y="44"/>
                </a:cxn>
                <a:cxn ang="0">
                  <a:pos x="3" y="44"/>
                </a:cxn>
                <a:cxn ang="0">
                  <a:pos x="9" y="39"/>
                </a:cxn>
                <a:cxn ang="0">
                  <a:pos x="9" y="8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0"/>
                </a:cxn>
                <a:cxn ang="0">
                  <a:pos x="44" y="0"/>
                </a:cxn>
                <a:cxn ang="0">
                  <a:pos x="44" y="11"/>
                </a:cxn>
                <a:cxn ang="0">
                  <a:pos x="42" y="11"/>
                </a:cxn>
                <a:cxn ang="0">
                  <a:pos x="36" y="4"/>
                </a:cxn>
              </a:cxnLst>
              <a:rect l="0" t="0" r="r" b="b"/>
              <a:pathLst>
                <a:path w="47" h="47">
                  <a:moveTo>
                    <a:pt x="36" y="4"/>
                  </a:moveTo>
                  <a:cubicBezTo>
                    <a:pt x="20" y="4"/>
                    <a:pt x="20" y="4"/>
                    <a:pt x="20" y="4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6" y="21"/>
                    <a:pt x="38" y="20"/>
                    <a:pt x="38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27"/>
                    <a:pt x="37" y="25"/>
                    <a:pt x="31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42"/>
                    <a:pt x="20" y="43"/>
                    <a:pt x="22" y="43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40" y="43"/>
                    <a:pt x="42" y="42"/>
                    <a:pt x="44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8" y="44"/>
                    <a:pt x="9" y="42"/>
                    <a:pt x="9" y="39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4"/>
                    <a:pt x="8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6"/>
                    <a:pt x="40" y="4"/>
                    <a:pt x="36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" name="Freeform 41"/>
            <p:cNvSpPr>
              <a:spLocks/>
            </p:cNvSpPr>
            <p:nvPr userDrawn="1"/>
          </p:nvSpPr>
          <p:spPr bwMode="white">
            <a:xfrm>
              <a:off x="4000" y="912"/>
              <a:ext cx="48" cy="70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2" y="34"/>
                </a:cxn>
                <a:cxn ang="0">
                  <a:pos x="16" y="46"/>
                </a:cxn>
                <a:cxn ang="0">
                  <a:pos x="24" y="38"/>
                </a:cxn>
                <a:cxn ang="0">
                  <a:pos x="0" y="12"/>
                </a:cxn>
                <a:cxn ang="0">
                  <a:pos x="15" y="0"/>
                </a:cxn>
                <a:cxn ang="0">
                  <a:pos x="27" y="2"/>
                </a:cxn>
                <a:cxn ang="0">
                  <a:pos x="29" y="1"/>
                </a:cxn>
                <a:cxn ang="0">
                  <a:pos x="30" y="1"/>
                </a:cxn>
                <a:cxn ang="0">
                  <a:pos x="32" y="13"/>
                </a:cxn>
                <a:cxn ang="0">
                  <a:pos x="29" y="13"/>
                </a:cxn>
                <a:cxn ang="0">
                  <a:pos x="24" y="6"/>
                </a:cxn>
                <a:cxn ang="0">
                  <a:pos x="16" y="3"/>
                </a:cxn>
                <a:cxn ang="0">
                  <a:pos x="9" y="8"/>
                </a:cxn>
                <a:cxn ang="0">
                  <a:pos x="30" y="25"/>
                </a:cxn>
                <a:cxn ang="0">
                  <a:pos x="34" y="35"/>
                </a:cxn>
                <a:cxn ang="0">
                  <a:pos x="18" y="49"/>
                </a:cxn>
                <a:cxn ang="0">
                  <a:pos x="5" y="47"/>
                </a:cxn>
                <a:cxn ang="0">
                  <a:pos x="3" y="48"/>
                </a:cxn>
                <a:cxn ang="0">
                  <a:pos x="1" y="48"/>
                </a:cxn>
                <a:cxn ang="0">
                  <a:pos x="0" y="34"/>
                </a:cxn>
              </a:cxnLst>
              <a:rect l="0" t="0" r="r" b="b"/>
              <a:pathLst>
                <a:path w="34" h="49">
                  <a:moveTo>
                    <a:pt x="0" y="34"/>
                  </a:moveTo>
                  <a:cubicBezTo>
                    <a:pt x="2" y="34"/>
                    <a:pt x="2" y="34"/>
                    <a:pt x="2" y="34"/>
                  </a:cubicBezTo>
                  <a:cubicBezTo>
                    <a:pt x="5" y="42"/>
                    <a:pt x="9" y="46"/>
                    <a:pt x="16" y="46"/>
                  </a:cubicBezTo>
                  <a:cubicBezTo>
                    <a:pt x="21" y="46"/>
                    <a:pt x="24" y="42"/>
                    <a:pt x="24" y="38"/>
                  </a:cubicBezTo>
                  <a:cubicBezTo>
                    <a:pt x="24" y="27"/>
                    <a:pt x="0" y="27"/>
                    <a:pt x="0" y="12"/>
                  </a:cubicBezTo>
                  <a:cubicBezTo>
                    <a:pt x="0" y="5"/>
                    <a:pt x="6" y="0"/>
                    <a:pt x="15" y="0"/>
                  </a:cubicBezTo>
                  <a:cubicBezTo>
                    <a:pt x="21" y="0"/>
                    <a:pt x="26" y="2"/>
                    <a:pt x="27" y="2"/>
                  </a:cubicBezTo>
                  <a:cubicBezTo>
                    <a:pt x="27" y="2"/>
                    <a:pt x="28" y="1"/>
                    <a:pt x="29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8" y="10"/>
                    <a:pt x="26" y="7"/>
                    <a:pt x="24" y="6"/>
                  </a:cubicBezTo>
                  <a:cubicBezTo>
                    <a:pt x="22" y="4"/>
                    <a:pt x="19" y="3"/>
                    <a:pt x="16" y="3"/>
                  </a:cubicBezTo>
                  <a:cubicBezTo>
                    <a:pt x="12" y="3"/>
                    <a:pt x="9" y="5"/>
                    <a:pt x="9" y="8"/>
                  </a:cubicBezTo>
                  <a:cubicBezTo>
                    <a:pt x="9" y="15"/>
                    <a:pt x="21" y="16"/>
                    <a:pt x="30" y="25"/>
                  </a:cubicBezTo>
                  <a:cubicBezTo>
                    <a:pt x="33" y="28"/>
                    <a:pt x="34" y="31"/>
                    <a:pt x="34" y="35"/>
                  </a:cubicBezTo>
                  <a:cubicBezTo>
                    <a:pt x="34" y="43"/>
                    <a:pt x="27" y="49"/>
                    <a:pt x="18" y="49"/>
                  </a:cubicBezTo>
                  <a:cubicBezTo>
                    <a:pt x="12" y="49"/>
                    <a:pt x="6" y="47"/>
                    <a:pt x="5" y="47"/>
                  </a:cubicBezTo>
                  <a:cubicBezTo>
                    <a:pt x="4" y="47"/>
                    <a:pt x="4" y="47"/>
                    <a:pt x="3" y="48"/>
                  </a:cubicBezTo>
                  <a:cubicBezTo>
                    <a:pt x="1" y="48"/>
                    <a:pt x="1" y="48"/>
                    <a:pt x="1" y="48"/>
                  </a:cubicBezTo>
                  <a:lnTo>
                    <a:pt x="0" y="3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" name="Freeform 42"/>
            <p:cNvSpPr>
              <a:spLocks/>
            </p:cNvSpPr>
            <p:nvPr userDrawn="1"/>
          </p:nvSpPr>
          <p:spPr bwMode="white">
            <a:xfrm>
              <a:off x="2203" y="414"/>
              <a:ext cx="0" cy="604"/>
            </a:xfrm>
            <a:custGeom>
              <a:avLst/>
              <a:gdLst/>
              <a:ahLst/>
              <a:cxnLst>
                <a:cxn ang="0">
                  <a:pos x="0" y="604"/>
                </a:cxn>
                <a:cxn ang="0">
                  <a:pos x="0" y="0"/>
                </a:cxn>
                <a:cxn ang="0">
                  <a:pos x="0" y="604"/>
                </a:cxn>
              </a:cxnLst>
              <a:rect l="0" t="0" r="r" b="b"/>
              <a:pathLst>
                <a:path h="604">
                  <a:moveTo>
                    <a:pt x="0" y="604"/>
                  </a:moveTo>
                  <a:lnTo>
                    <a:pt x="0" y="0"/>
                  </a:lnTo>
                  <a:lnTo>
                    <a:pt x="0" y="6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" name="Rectangle 43"/>
            <p:cNvSpPr>
              <a:spLocks noChangeArrowheads="1"/>
            </p:cNvSpPr>
            <p:nvPr userDrawn="1"/>
          </p:nvSpPr>
          <p:spPr bwMode="white">
            <a:xfrm>
              <a:off x="2197" y="414"/>
              <a:ext cx="11" cy="60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" name="Freeform 44"/>
            <p:cNvSpPr>
              <a:spLocks/>
            </p:cNvSpPr>
            <p:nvPr userDrawn="1"/>
          </p:nvSpPr>
          <p:spPr bwMode="white">
            <a:xfrm>
              <a:off x="1743" y="530"/>
              <a:ext cx="285" cy="47"/>
            </a:xfrm>
            <a:custGeom>
              <a:avLst/>
              <a:gdLst/>
              <a:ahLst/>
              <a:cxnLst>
                <a:cxn ang="0">
                  <a:pos x="107" y="11"/>
                </a:cxn>
                <a:cxn ang="0">
                  <a:pos x="108" y="12"/>
                </a:cxn>
                <a:cxn ang="0">
                  <a:pos x="176" y="33"/>
                </a:cxn>
                <a:cxn ang="0">
                  <a:pos x="193" y="32"/>
                </a:cxn>
                <a:cxn ang="0">
                  <a:pos x="199" y="21"/>
                </a:cxn>
                <a:cxn ang="0">
                  <a:pos x="198" y="18"/>
                </a:cxn>
                <a:cxn ang="0">
                  <a:pos x="99" y="0"/>
                </a:cxn>
                <a:cxn ang="0">
                  <a:pos x="2" y="17"/>
                </a:cxn>
                <a:cxn ang="0">
                  <a:pos x="0" y="19"/>
                </a:cxn>
                <a:cxn ang="0">
                  <a:pos x="1" y="22"/>
                </a:cxn>
                <a:cxn ang="0">
                  <a:pos x="2" y="25"/>
                </a:cxn>
                <a:cxn ang="0">
                  <a:pos x="5" y="26"/>
                </a:cxn>
                <a:cxn ang="0">
                  <a:pos x="6" y="25"/>
                </a:cxn>
                <a:cxn ang="0">
                  <a:pos x="5" y="23"/>
                </a:cxn>
                <a:cxn ang="0">
                  <a:pos x="6" y="20"/>
                </a:cxn>
                <a:cxn ang="0">
                  <a:pos x="9" y="19"/>
                </a:cxn>
                <a:cxn ang="0">
                  <a:pos x="11" y="20"/>
                </a:cxn>
                <a:cxn ang="0">
                  <a:pos x="12" y="22"/>
                </a:cxn>
                <a:cxn ang="0">
                  <a:pos x="23" y="20"/>
                </a:cxn>
                <a:cxn ang="0">
                  <a:pos x="25" y="19"/>
                </a:cxn>
                <a:cxn ang="0">
                  <a:pos x="25" y="16"/>
                </a:cxn>
                <a:cxn ang="0">
                  <a:pos x="27" y="13"/>
                </a:cxn>
                <a:cxn ang="0">
                  <a:pos x="31" y="12"/>
                </a:cxn>
                <a:cxn ang="0">
                  <a:pos x="34" y="14"/>
                </a:cxn>
                <a:cxn ang="0">
                  <a:pos x="35" y="17"/>
                </a:cxn>
                <a:cxn ang="0">
                  <a:pos x="51" y="15"/>
                </a:cxn>
                <a:cxn ang="0">
                  <a:pos x="53" y="14"/>
                </a:cxn>
                <a:cxn ang="0">
                  <a:pos x="53" y="12"/>
                </a:cxn>
                <a:cxn ang="0">
                  <a:pos x="56" y="8"/>
                </a:cxn>
                <a:cxn ang="0">
                  <a:pos x="62" y="8"/>
                </a:cxn>
                <a:cxn ang="0">
                  <a:pos x="66" y="10"/>
                </a:cxn>
                <a:cxn ang="0">
                  <a:pos x="67" y="12"/>
                </a:cxn>
                <a:cxn ang="0">
                  <a:pos x="69" y="13"/>
                </a:cxn>
                <a:cxn ang="0">
                  <a:pos x="90" y="12"/>
                </a:cxn>
                <a:cxn ang="0">
                  <a:pos x="91" y="11"/>
                </a:cxn>
                <a:cxn ang="0">
                  <a:pos x="91" y="10"/>
                </a:cxn>
                <a:cxn ang="0">
                  <a:pos x="92" y="7"/>
                </a:cxn>
                <a:cxn ang="0">
                  <a:pos x="95" y="7"/>
                </a:cxn>
                <a:cxn ang="0">
                  <a:pos x="102" y="7"/>
                </a:cxn>
                <a:cxn ang="0">
                  <a:pos x="106" y="7"/>
                </a:cxn>
                <a:cxn ang="0">
                  <a:pos x="106" y="10"/>
                </a:cxn>
                <a:cxn ang="0">
                  <a:pos x="107" y="11"/>
                </a:cxn>
              </a:cxnLst>
              <a:rect l="0" t="0" r="r" b="b"/>
              <a:pathLst>
                <a:path w="199" h="33">
                  <a:moveTo>
                    <a:pt x="107" y="11"/>
                  </a:moveTo>
                  <a:cubicBezTo>
                    <a:pt x="107" y="12"/>
                    <a:pt x="108" y="12"/>
                    <a:pt x="108" y="12"/>
                  </a:cubicBezTo>
                  <a:cubicBezTo>
                    <a:pt x="150" y="10"/>
                    <a:pt x="174" y="26"/>
                    <a:pt x="176" y="33"/>
                  </a:cubicBezTo>
                  <a:cubicBezTo>
                    <a:pt x="193" y="32"/>
                    <a:pt x="193" y="32"/>
                    <a:pt x="193" y="32"/>
                  </a:cubicBezTo>
                  <a:cubicBezTo>
                    <a:pt x="199" y="21"/>
                    <a:pt x="199" y="21"/>
                    <a:pt x="199" y="21"/>
                  </a:cubicBezTo>
                  <a:cubicBezTo>
                    <a:pt x="199" y="20"/>
                    <a:pt x="199" y="19"/>
                    <a:pt x="198" y="18"/>
                  </a:cubicBezTo>
                  <a:cubicBezTo>
                    <a:pt x="193" y="13"/>
                    <a:pt x="151" y="0"/>
                    <a:pt x="99" y="0"/>
                  </a:cubicBezTo>
                  <a:cubicBezTo>
                    <a:pt x="44" y="0"/>
                    <a:pt x="9" y="11"/>
                    <a:pt x="2" y="17"/>
                  </a:cubicBezTo>
                  <a:cubicBezTo>
                    <a:pt x="2" y="17"/>
                    <a:pt x="0" y="18"/>
                    <a:pt x="0" y="19"/>
                  </a:cubicBezTo>
                  <a:cubicBezTo>
                    <a:pt x="0" y="20"/>
                    <a:pt x="1" y="22"/>
                    <a:pt x="1" y="22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3" y="26"/>
                    <a:pt x="4" y="26"/>
                    <a:pt x="5" y="26"/>
                  </a:cubicBezTo>
                  <a:cubicBezTo>
                    <a:pt x="5" y="26"/>
                    <a:pt x="6" y="25"/>
                    <a:pt x="6" y="25"/>
                  </a:cubicBezTo>
                  <a:cubicBezTo>
                    <a:pt x="6" y="24"/>
                    <a:pt x="5" y="23"/>
                    <a:pt x="5" y="23"/>
                  </a:cubicBezTo>
                  <a:cubicBezTo>
                    <a:pt x="4" y="21"/>
                    <a:pt x="6" y="20"/>
                    <a:pt x="6" y="20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1" y="18"/>
                    <a:pt x="11" y="19"/>
                    <a:pt x="11" y="20"/>
                  </a:cubicBezTo>
                  <a:cubicBezTo>
                    <a:pt x="11" y="20"/>
                    <a:pt x="12" y="22"/>
                    <a:pt x="12" y="22"/>
                  </a:cubicBezTo>
                  <a:cubicBezTo>
                    <a:pt x="13" y="23"/>
                    <a:pt x="16" y="21"/>
                    <a:pt x="23" y="20"/>
                  </a:cubicBezTo>
                  <a:cubicBezTo>
                    <a:pt x="24" y="20"/>
                    <a:pt x="24" y="19"/>
                    <a:pt x="25" y="19"/>
                  </a:cubicBezTo>
                  <a:cubicBezTo>
                    <a:pt x="26" y="19"/>
                    <a:pt x="25" y="16"/>
                    <a:pt x="25" y="16"/>
                  </a:cubicBezTo>
                  <a:cubicBezTo>
                    <a:pt x="25" y="15"/>
                    <a:pt x="24" y="14"/>
                    <a:pt x="27" y="13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4" y="12"/>
                    <a:pt x="34" y="13"/>
                    <a:pt x="34" y="14"/>
                  </a:cubicBezTo>
                  <a:cubicBezTo>
                    <a:pt x="34" y="14"/>
                    <a:pt x="34" y="16"/>
                    <a:pt x="35" y="17"/>
                  </a:cubicBezTo>
                  <a:cubicBezTo>
                    <a:pt x="35" y="18"/>
                    <a:pt x="36" y="16"/>
                    <a:pt x="51" y="15"/>
                  </a:cubicBezTo>
                  <a:cubicBezTo>
                    <a:pt x="51" y="15"/>
                    <a:pt x="53" y="15"/>
                    <a:pt x="53" y="14"/>
                  </a:cubicBezTo>
                  <a:cubicBezTo>
                    <a:pt x="54" y="13"/>
                    <a:pt x="53" y="12"/>
                    <a:pt x="53" y="12"/>
                  </a:cubicBezTo>
                  <a:cubicBezTo>
                    <a:pt x="53" y="10"/>
                    <a:pt x="53" y="9"/>
                    <a:pt x="56" y="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7" y="7"/>
                    <a:pt x="66" y="9"/>
                    <a:pt x="66" y="10"/>
                  </a:cubicBezTo>
                  <a:cubicBezTo>
                    <a:pt x="66" y="10"/>
                    <a:pt x="66" y="12"/>
                    <a:pt x="67" y="12"/>
                  </a:cubicBezTo>
                  <a:cubicBezTo>
                    <a:pt x="67" y="13"/>
                    <a:pt x="69" y="13"/>
                    <a:pt x="69" y="13"/>
                  </a:cubicBezTo>
                  <a:cubicBezTo>
                    <a:pt x="77" y="12"/>
                    <a:pt x="81" y="12"/>
                    <a:pt x="90" y="12"/>
                  </a:cubicBezTo>
                  <a:cubicBezTo>
                    <a:pt x="90" y="12"/>
                    <a:pt x="91" y="12"/>
                    <a:pt x="91" y="11"/>
                  </a:cubicBezTo>
                  <a:cubicBezTo>
                    <a:pt x="92" y="11"/>
                    <a:pt x="91" y="10"/>
                    <a:pt x="91" y="10"/>
                  </a:cubicBezTo>
                  <a:cubicBezTo>
                    <a:pt x="91" y="9"/>
                    <a:pt x="91" y="8"/>
                    <a:pt x="92" y="7"/>
                  </a:cubicBezTo>
                  <a:cubicBezTo>
                    <a:pt x="93" y="6"/>
                    <a:pt x="94" y="7"/>
                    <a:pt x="95" y="7"/>
                  </a:cubicBezTo>
                  <a:cubicBezTo>
                    <a:pt x="102" y="7"/>
                    <a:pt x="102" y="7"/>
                    <a:pt x="102" y="7"/>
                  </a:cubicBezTo>
                  <a:cubicBezTo>
                    <a:pt x="103" y="7"/>
                    <a:pt x="105" y="6"/>
                    <a:pt x="106" y="7"/>
                  </a:cubicBezTo>
                  <a:cubicBezTo>
                    <a:pt x="106" y="7"/>
                    <a:pt x="106" y="10"/>
                    <a:pt x="106" y="10"/>
                  </a:cubicBezTo>
                  <a:cubicBezTo>
                    <a:pt x="106" y="10"/>
                    <a:pt x="106" y="11"/>
                    <a:pt x="107" y="1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" name="Freeform 45"/>
            <p:cNvSpPr>
              <a:spLocks/>
            </p:cNvSpPr>
            <p:nvPr userDrawn="1"/>
          </p:nvSpPr>
          <p:spPr bwMode="white">
            <a:xfrm>
              <a:off x="1723" y="447"/>
              <a:ext cx="327" cy="110"/>
            </a:xfrm>
            <a:custGeom>
              <a:avLst/>
              <a:gdLst/>
              <a:ahLst/>
              <a:cxnLst>
                <a:cxn ang="0">
                  <a:pos x="113" y="0"/>
                </a:cxn>
                <a:cxn ang="0">
                  <a:pos x="30" y="30"/>
                </a:cxn>
                <a:cxn ang="0">
                  <a:pos x="30" y="30"/>
                </a:cxn>
                <a:cxn ang="0">
                  <a:pos x="31" y="32"/>
                </a:cxn>
                <a:cxn ang="0">
                  <a:pos x="118" y="40"/>
                </a:cxn>
                <a:cxn ang="0">
                  <a:pos x="117" y="41"/>
                </a:cxn>
                <a:cxn ang="0">
                  <a:pos x="71" y="44"/>
                </a:cxn>
                <a:cxn ang="0">
                  <a:pos x="38" y="50"/>
                </a:cxn>
                <a:cxn ang="0">
                  <a:pos x="5" y="63"/>
                </a:cxn>
                <a:cxn ang="0">
                  <a:pos x="2" y="66"/>
                </a:cxn>
                <a:cxn ang="0">
                  <a:pos x="1" y="69"/>
                </a:cxn>
                <a:cxn ang="0">
                  <a:pos x="0" y="74"/>
                </a:cxn>
                <a:cxn ang="0">
                  <a:pos x="3" y="75"/>
                </a:cxn>
                <a:cxn ang="0">
                  <a:pos x="17" y="65"/>
                </a:cxn>
                <a:cxn ang="0">
                  <a:pos x="51" y="55"/>
                </a:cxn>
                <a:cxn ang="0">
                  <a:pos x="112" y="49"/>
                </a:cxn>
                <a:cxn ang="0">
                  <a:pos x="174" y="55"/>
                </a:cxn>
                <a:cxn ang="0">
                  <a:pos x="216" y="68"/>
                </a:cxn>
                <a:cxn ang="0">
                  <a:pos x="225" y="74"/>
                </a:cxn>
                <a:cxn ang="0">
                  <a:pos x="228" y="74"/>
                </a:cxn>
                <a:cxn ang="0">
                  <a:pos x="223" y="64"/>
                </a:cxn>
                <a:cxn ang="0">
                  <a:pos x="113" y="0"/>
                </a:cxn>
              </a:cxnLst>
              <a:rect l="0" t="0" r="r" b="b"/>
              <a:pathLst>
                <a:path w="228" h="77">
                  <a:moveTo>
                    <a:pt x="113" y="0"/>
                  </a:moveTo>
                  <a:cubicBezTo>
                    <a:pt x="72" y="0"/>
                    <a:pt x="46" y="14"/>
                    <a:pt x="30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29" y="31"/>
                    <a:pt x="29" y="32"/>
                    <a:pt x="31" y="32"/>
                  </a:cubicBezTo>
                  <a:cubicBezTo>
                    <a:pt x="66" y="17"/>
                    <a:pt x="105" y="26"/>
                    <a:pt x="118" y="40"/>
                  </a:cubicBezTo>
                  <a:cubicBezTo>
                    <a:pt x="118" y="41"/>
                    <a:pt x="118" y="41"/>
                    <a:pt x="117" y="41"/>
                  </a:cubicBezTo>
                  <a:cubicBezTo>
                    <a:pt x="105" y="41"/>
                    <a:pt x="94" y="40"/>
                    <a:pt x="71" y="44"/>
                  </a:cubicBezTo>
                  <a:cubicBezTo>
                    <a:pt x="59" y="45"/>
                    <a:pt x="47" y="47"/>
                    <a:pt x="38" y="50"/>
                  </a:cubicBezTo>
                  <a:cubicBezTo>
                    <a:pt x="23" y="54"/>
                    <a:pt x="12" y="59"/>
                    <a:pt x="5" y="63"/>
                  </a:cubicBezTo>
                  <a:cubicBezTo>
                    <a:pt x="3" y="64"/>
                    <a:pt x="3" y="65"/>
                    <a:pt x="2" y="66"/>
                  </a:cubicBezTo>
                  <a:cubicBezTo>
                    <a:pt x="2" y="68"/>
                    <a:pt x="2" y="68"/>
                    <a:pt x="1" y="69"/>
                  </a:cubicBezTo>
                  <a:cubicBezTo>
                    <a:pt x="1" y="72"/>
                    <a:pt x="0" y="74"/>
                    <a:pt x="0" y="74"/>
                  </a:cubicBezTo>
                  <a:cubicBezTo>
                    <a:pt x="0" y="76"/>
                    <a:pt x="2" y="75"/>
                    <a:pt x="3" y="75"/>
                  </a:cubicBezTo>
                  <a:cubicBezTo>
                    <a:pt x="4" y="73"/>
                    <a:pt x="9" y="68"/>
                    <a:pt x="17" y="65"/>
                  </a:cubicBezTo>
                  <a:cubicBezTo>
                    <a:pt x="25" y="61"/>
                    <a:pt x="37" y="57"/>
                    <a:pt x="51" y="55"/>
                  </a:cubicBezTo>
                  <a:cubicBezTo>
                    <a:pt x="69" y="51"/>
                    <a:pt x="91" y="49"/>
                    <a:pt x="112" y="49"/>
                  </a:cubicBezTo>
                  <a:cubicBezTo>
                    <a:pt x="135" y="49"/>
                    <a:pt x="157" y="51"/>
                    <a:pt x="174" y="55"/>
                  </a:cubicBezTo>
                  <a:cubicBezTo>
                    <a:pt x="192" y="58"/>
                    <a:pt x="206" y="63"/>
                    <a:pt x="216" y="68"/>
                  </a:cubicBezTo>
                  <a:cubicBezTo>
                    <a:pt x="220" y="70"/>
                    <a:pt x="222" y="72"/>
                    <a:pt x="225" y="74"/>
                  </a:cubicBezTo>
                  <a:cubicBezTo>
                    <a:pt x="228" y="77"/>
                    <a:pt x="228" y="75"/>
                    <a:pt x="228" y="74"/>
                  </a:cubicBezTo>
                  <a:cubicBezTo>
                    <a:pt x="228" y="74"/>
                    <a:pt x="227" y="71"/>
                    <a:pt x="223" y="64"/>
                  </a:cubicBezTo>
                  <a:cubicBezTo>
                    <a:pt x="212" y="42"/>
                    <a:pt x="180" y="0"/>
                    <a:pt x="113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" name="Freeform 46"/>
            <p:cNvSpPr>
              <a:spLocks/>
            </p:cNvSpPr>
            <p:nvPr userDrawn="1"/>
          </p:nvSpPr>
          <p:spPr bwMode="white">
            <a:xfrm>
              <a:off x="1713" y="806"/>
              <a:ext cx="352" cy="80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123" y="56"/>
                </a:cxn>
                <a:cxn ang="0">
                  <a:pos x="246" y="27"/>
                </a:cxn>
                <a:cxn ang="0">
                  <a:pos x="245" y="12"/>
                </a:cxn>
                <a:cxn ang="0">
                  <a:pos x="245" y="12"/>
                </a:cxn>
                <a:cxn ang="0">
                  <a:pos x="228" y="8"/>
                </a:cxn>
                <a:cxn ang="0">
                  <a:pos x="227" y="0"/>
                </a:cxn>
                <a:cxn ang="0">
                  <a:pos x="223" y="4"/>
                </a:cxn>
                <a:cxn ang="0">
                  <a:pos x="121" y="19"/>
                </a:cxn>
                <a:cxn ang="0">
                  <a:pos x="15" y="0"/>
                </a:cxn>
                <a:cxn ang="0">
                  <a:pos x="15" y="13"/>
                </a:cxn>
                <a:cxn ang="0">
                  <a:pos x="154" y="32"/>
                </a:cxn>
                <a:cxn ang="0">
                  <a:pos x="158" y="33"/>
                </a:cxn>
                <a:cxn ang="0">
                  <a:pos x="157" y="35"/>
                </a:cxn>
                <a:cxn ang="0">
                  <a:pos x="0" y="17"/>
                </a:cxn>
                <a:cxn ang="0">
                  <a:pos x="0" y="27"/>
                </a:cxn>
              </a:cxnLst>
              <a:rect l="0" t="0" r="r" b="b"/>
              <a:pathLst>
                <a:path w="246" h="56">
                  <a:moveTo>
                    <a:pt x="0" y="27"/>
                  </a:moveTo>
                  <a:cubicBezTo>
                    <a:pt x="0" y="37"/>
                    <a:pt x="40" y="56"/>
                    <a:pt x="123" y="56"/>
                  </a:cubicBezTo>
                  <a:cubicBezTo>
                    <a:pt x="203" y="56"/>
                    <a:pt x="246" y="37"/>
                    <a:pt x="246" y="27"/>
                  </a:cubicBezTo>
                  <a:cubicBezTo>
                    <a:pt x="245" y="12"/>
                    <a:pt x="245" y="12"/>
                    <a:pt x="245" y="12"/>
                  </a:cubicBezTo>
                  <a:cubicBezTo>
                    <a:pt x="245" y="12"/>
                    <a:pt x="245" y="11"/>
                    <a:pt x="245" y="12"/>
                  </a:cubicBezTo>
                  <a:cubicBezTo>
                    <a:pt x="245" y="9"/>
                    <a:pt x="241" y="8"/>
                    <a:pt x="228" y="8"/>
                  </a:cubicBezTo>
                  <a:cubicBezTo>
                    <a:pt x="227" y="0"/>
                    <a:pt x="227" y="0"/>
                    <a:pt x="227" y="0"/>
                  </a:cubicBezTo>
                  <a:cubicBezTo>
                    <a:pt x="227" y="1"/>
                    <a:pt x="225" y="3"/>
                    <a:pt x="223" y="4"/>
                  </a:cubicBezTo>
                  <a:cubicBezTo>
                    <a:pt x="212" y="10"/>
                    <a:pt x="172" y="19"/>
                    <a:pt x="121" y="19"/>
                  </a:cubicBezTo>
                  <a:cubicBezTo>
                    <a:pt x="63" y="19"/>
                    <a:pt x="22" y="7"/>
                    <a:pt x="15" y="0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34" y="26"/>
                    <a:pt x="94" y="39"/>
                    <a:pt x="154" y="32"/>
                  </a:cubicBezTo>
                  <a:cubicBezTo>
                    <a:pt x="156" y="32"/>
                    <a:pt x="156" y="32"/>
                    <a:pt x="158" y="33"/>
                  </a:cubicBezTo>
                  <a:cubicBezTo>
                    <a:pt x="158" y="33"/>
                    <a:pt x="160" y="34"/>
                    <a:pt x="157" y="35"/>
                  </a:cubicBezTo>
                  <a:cubicBezTo>
                    <a:pt x="122" y="47"/>
                    <a:pt x="36" y="44"/>
                    <a:pt x="0" y="17"/>
                  </a:cubicBezTo>
                  <a:cubicBezTo>
                    <a:pt x="0" y="27"/>
                    <a:pt x="0" y="27"/>
                    <a:pt x="0" y="27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" name="Freeform 47"/>
            <p:cNvSpPr>
              <a:spLocks/>
            </p:cNvSpPr>
            <p:nvPr userDrawn="1"/>
          </p:nvSpPr>
          <p:spPr bwMode="white">
            <a:xfrm>
              <a:off x="1958" y="571"/>
              <a:ext cx="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" name="Freeform 48"/>
            <p:cNvSpPr>
              <a:spLocks/>
            </p:cNvSpPr>
            <p:nvPr userDrawn="1"/>
          </p:nvSpPr>
          <p:spPr bwMode="white">
            <a:xfrm>
              <a:off x="1957" y="573"/>
              <a:ext cx="0" cy="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" name="Rectangle 49"/>
            <p:cNvSpPr>
              <a:spLocks noChangeArrowheads="1"/>
            </p:cNvSpPr>
            <p:nvPr userDrawn="1"/>
          </p:nvSpPr>
          <p:spPr bwMode="white">
            <a:xfrm>
              <a:off x="1957" y="573"/>
              <a:ext cx="1" cy="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" name="Freeform 50"/>
            <p:cNvSpPr>
              <a:spLocks/>
            </p:cNvSpPr>
            <p:nvPr userDrawn="1"/>
          </p:nvSpPr>
          <p:spPr bwMode="white">
            <a:xfrm>
              <a:off x="1925" y="570"/>
              <a:ext cx="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" name="Rectangle 51"/>
            <p:cNvSpPr>
              <a:spLocks noChangeArrowheads="1"/>
            </p:cNvSpPr>
            <p:nvPr userDrawn="1"/>
          </p:nvSpPr>
          <p:spPr bwMode="white">
            <a:xfrm>
              <a:off x="1957" y="576"/>
              <a:ext cx="1" cy="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6" name="Freeform 52"/>
            <p:cNvSpPr>
              <a:spLocks/>
            </p:cNvSpPr>
            <p:nvPr userDrawn="1"/>
          </p:nvSpPr>
          <p:spPr bwMode="white">
            <a:xfrm>
              <a:off x="1925" y="563"/>
              <a:ext cx="36" cy="254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1" y="6"/>
                </a:cxn>
                <a:cxn ang="0">
                  <a:pos x="8" y="6"/>
                </a:cxn>
                <a:cxn ang="0">
                  <a:pos x="9" y="6"/>
                </a:cxn>
                <a:cxn ang="0">
                  <a:pos x="8" y="8"/>
                </a:cxn>
                <a:cxn ang="0">
                  <a:pos x="4" y="10"/>
                </a:cxn>
                <a:cxn ang="0">
                  <a:pos x="3" y="12"/>
                </a:cxn>
                <a:cxn ang="0">
                  <a:pos x="3" y="175"/>
                </a:cxn>
                <a:cxn ang="0">
                  <a:pos x="13" y="178"/>
                </a:cxn>
                <a:cxn ang="0">
                  <a:pos x="23" y="175"/>
                </a:cxn>
                <a:cxn ang="0">
                  <a:pos x="23" y="7"/>
                </a:cxn>
                <a:cxn ang="0">
                  <a:pos x="23" y="6"/>
                </a:cxn>
                <a:cxn ang="0">
                  <a:pos x="24" y="6"/>
                </a:cxn>
                <a:cxn ang="0">
                  <a:pos x="25" y="4"/>
                </a:cxn>
                <a:cxn ang="0">
                  <a:pos x="25" y="2"/>
                </a:cxn>
                <a:cxn ang="0">
                  <a:pos x="24" y="0"/>
                </a:cxn>
              </a:cxnLst>
              <a:rect l="0" t="0" r="r" b="b"/>
              <a:pathLst>
                <a:path w="25" h="178">
                  <a:moveTo>
                    <a:pt x="24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7"/>
                    <a:pt x="8" y="8"/>
                    <a:pt x="8" y="8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3" y="11"/>
                    <a:pt x="3" y="12"/>
                  </a:cubicBezTo>
                  <a:cubicBezTo>
                    <a:pt x="3" y="175"/>
                    <a:pt x="3" y="175"/>
                    <a:pt x="3" y="175"/>
                  </a:cubicBezTo>
                  <a:cubicBezTo>
                    <a:pt x="4" y="178"/>
                    <a:pt x="8" y="178"/>
                    <a:pt x="13" y="178"/>
                  </a:cubicBezTo>
                  <a:cubicBezTo>
                    <a:pt x="17" y="178"/>
                    <a:pt x="22" y="178"/>
                    <a:pt x="23" y="175"/>
                  </a:cubicBezTo>
                  <a:cubicBezTo>
                    <a:pt x="23" y="175"/>
                    <a:pt x="22" y="20"/>
                    <a:pt x="23" y="7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4" y="6"/>
                    <a:pt x="24" y="6"/>
                  </a:cubicBezTo>
                  <a:cubicBezTo>
                    <a:pt x="25" y="6"/>
                    <a:pt x="25" y="5"/>
                    <a:pt x="25" y="4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1"/>
                    <a:pt x="25" y="0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7" name="Freeform 53"/>
            <p:cNvSpPr>
              <a:spLocks/>
            </p:cNvSpPr>
            <p:nvPr userDrawn="1"/>
          </p:nvSpPr>
          <p:spPr bwMode="white">
            <a:xfrm>
              <a:off x="1864" y="722"/>
              <a:ext cx="45" cy="81"/>
            </a:xfrm>
            <a:custGeom>
              <a:avLst/>
              <a:gdLst/>
              <a:ahLst/>
              <a:cxnLst>
                <a:cxn ang="0">
                  <a:pos x="30" y="2"/>
                </a:cxn>
                <a:cxn ang="0">
                  <a:pos x="30" y="1"/>
                </a:cxn>
                <a:cxn ang="0">
                  <a:pos x="32" y="1"/>
                </a:cxn>
                <a:cxn ang="0">
                  <a:pos x="32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2" y="1"/>
                </a:cxn>
                <a:cxn ang="0">
                  <a:pos x="2" y="2"/>
                </a:cxn>
                <a:cxn ang="0">
                  <a:pos x="4" y="6"/>
                </a:cxn>
                <a:cxn ang="0">
                  <a:pos x="5" y="6"/>
                </a:cxn>
                <a:cxn ang="0">
                  <a:pos x="7" y="7"/>
                </a:cxn>
                <a:cxn ang="0">
                  <a:pos x="14" y="7"/>
                </a:cxn>
                <a:cxn ang="0">
                  <a:pos x="16" y="7"/>
                </a:cxn>
                <a:cxn ang="0">
                  <a:pos x="15" y="9"/>
                </a:cxn>
                <a:cxn ang="0">
                  <a:pos x="6" y="15"/>
                </a:cxn>
                <a:cxn ang="0">
                  <a:pos x="5" y="17"/>
                </a:cxn>
                <a:cxn ang="0">
                  <a:pos x="5" y="18"/>
                </a:cxn>
                <a:cxn ang="0">
                  <a:pos x="5" y="48"/>
                </a:cxn>
                <a:cxn ang="0">
                  <a:pos x="2" y="49"/>
                </a:cxn>
                <a:cxn ang="0">
                  <a:pos x="2" y="56"/>
                </a:cxn>
                <a:cxn ang="0">
                  <a:pos x="30" y="56"/>
                </a:cxn>
                <a:cxn ang="0">
                  <a:pos x="30" y="49"/>
                </a:cxn>
                <a:cxn ang="0">
                  <a:pos x="27" y="48"/>
                </a:cxn>
                <a:cxn ang="0">
                  <a:pos x="27" y="7"/>
                </a:cxn>
                <a:cxn ang="0">
                  <a:pos x="30" y="2"/>
                </a:cxn>
              </a:cxnLst>
              <a:rect l="0" t="0" r="r" b="b"/>
              <a:pathLst>
                <a:path w="32" h="57">
                  <a:moveTo>
                    <a:pt x="30" y="2"/>
                  </a:moveTo>
                  <a:cubicBezTo>
                    <a:pt x="30" y="1"/>
                    <a:pt x="30" y="1"/>
                    <a:pt x="30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5" y="6"/>
                    <a:pt x="5" y="6"/>
                  </a:cubicBezTo>
                  <a:cubicBezTo>
                    <a:pt x="5" y="7"/>
                    <a:pt x="6" y="7"/>
                    <a:pt x="7" y="7"/>
                  </a:cubicBezTo>
                  <a:cubicBezTo>
                    <a:pt x="15" y="7"/>
                    <a:pt x="13" y="7"/>
                    <a:pt x="14" y="7"/>
                  </a:cubicBezTo>
                  <a:cubicBezTo>
                    <a:pt x="15" y="7"/>
                    <a:pt x="16" y="7"/>
                    <a:pt x="16" y="7"/>
                  </a:cubicBezTo>
                  <a:cubicBezTo>
                    <a:pt x="16" y="8"/>
                    <a:pt x="17" y="8"/>
                    <a:pt x="15" y="9"/>
                  </a:cubicBezTo>
                  <a:cubicBezTo>
                    <a:pt x="13" y="11"/>
                    <a:pt x="8" y="14"/>
                    <a:pt x="6" y="15"/>
                  </a:cubicBezTo>
                  <a:cubicBezTo>
                    <a:pt x="6" y="16"/>
                    <a:pt x="5" y="16"/>
                    <a:pt x="5" y="17"/>
                  </a:cubicBezTo>
                  <a:cubicBezTo>
                    <a:pt x="5" y="17"/>
                    <a:pt x="5" y="18"/>
                    <a:pt x="5" y="18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1" y="55"/>
                    <a:pt x="2" y="56"/>
                  </a:cubicBezTo>
                  <a:cubicBezTo>
                    <a:pt x="3" y="57"/>
                    <a:pt x="29" y="57"/>
                    <a:pt x="30" y="56"/>
                  </a:cubicBezTo>
                  <a:cubicBezTo>
                    <a:pt x="31" y="55"/>
                    <a:pt x="30" y="49"/>
                    <a:pt x="30" y="49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7" y="7"/>
                    <a:pt x="27" y="7"/>
                    <a:pt x="27" y="7"/>
                  </a:cubicBezTo>
                  <a:lnTo>
                    <a:pt x="3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" name="Freeform 54"/>
            <p:cNvSpPr>
              <a:spLocks/>
            </p:cNvSpPr>
            <p:nvPr userDrawn="1"/>
          </p:nvSpPr>
          <p:spPr bwMode="white">
            <a:xfrm>
              <a:off x="1988" y="576"/>
              <a:ext cx="36" cy="231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4"/>
                </a:cxn>
                <a:cxn ang="0">
                  <a:pos x="1" y="6"/>
                </a:cxn>
                <a:cxn ang="0">
                  <a:pos x="8" y="6"/>
                </a:cxn>
                <a:cxn ang="0">
                  <a:pos x="9" y="6"/>
                </a:cxn>
                <a:cxn ang="0">
                  <a:pos x="8" y="8"/>
                </a:cxn>
                <a:cxn ang="0">
                  <a:pos x="4" y="10"/>
                </a:cxn>
                <a:cxn ang="0">
                  <a:pos x="3" y="12"/>
                </a:cxn>
                <a:cxn ang="0">
                  <a:pos x="3" y="159"/>
                </a:cxn>
                <a:cxn ang="0">
                  <a:pos x="13" y="162"/>
                </a:cxn>
                <a:cxn ang="0">
                  <a:pos x="23" y="159"/>
                </a:cxn>
                <a:cxn ang="0">
                  <a:pos x="23" y="7"/>
                </a:cxn>
                <a:cxn ang="0">
                  <a:pos x="23" y="6"/>
                </a:cxn>
                <a:cxn ang="0">
                  <a:pos x="24" y="6"/>
                </a:cxn>
                <a:cxn ang="0">
                  <a:pos x="25" y="4"/>
                </a:cxn>
                <a:cxn ang="0">
                  <a:pos x="25" y="1"/>
                </a:cxn>
                <a:cxn ang="0">
                  <a:pos x="24" y="0"/>
                </a:cxn>
              </a:cxnLst>
              <a:rect l="0" t="0" r="r" b="b"/>
              <a:pathLst>
                <a:path w="25" h="162">
                  <a:moveTo>
                    <a:pt x="24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7"/>
                    <a:pt x="8" y="7"/>
                    <a:pt x="8" y="8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3" y="11"/>
                    <a:pt x="3" y="12"/>
                  </a:cubicBezTo>
                  <a:cubicBezTo>
                    <a:pt x="3" y="159"/>
                    <a:pt x="3" y="159"/>
                    <a:pt x="3" y="159"/>
                  </a:cubicBezTo>
                  <a:cubicBezTo>
                    <a:pt x="3" y="161"/>
                    <a:pt x="8" y="162"/>
                    <a:pt x="13" y="162"/>
                  </a:cubicBezTo>
                  <a:cubicBezTo>
                    <a:pt x="17" y="162"/>
                    <a:pt x="22" y="161"/>
                    <a:pt x="23" y="159"/>
                  </a:cubicBezTo>
                  <a:cubicBezTo>
                    <a:pt x="23" y="159"/>
                    <a:pt x="22" y="20"/>
                    <a:pt x="23" y="7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4" y="6"/>
                    <a:pt x="24" y="6"/>
                  </a:cubicBezTo>
                  <a:cubicBezTo>
                    <a:pt x="25" y="6"/>
                    <a:pt x="25" y="5"/>
                    <a:pt x="25" y="4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0"/>
                    <a:pt x="25" y="0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" name="Freeform 55"/>
            <p:cNvSpPr>
              <a:spLocks/>
            </p:cNvSpPr>
            <p:nvPr userDrawn="1"/>
          </p:nvSpPr>
          <p:spPr bwMode="white">
            <a:xfrm>
              <a:off x="1811" y="563"/>
              <a:ext cx="35" cy="254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1" y="6"/>
                </a:cxn>
                <a:cxn ang="0">
                  <a:pos x="8" y="6"/>
                </a:cxn>
                <a:cxn ang="0">
                  <a:pos x="9" y="6"/>
                </a:cxn>
                <a:cxn ang="0">
                  <a:pos x="8" y="8"/>
                </a:cxn>
                <a:cxn ang="0">
                  <a:pos x="4" y="10"/>
                </a:cxn>
                <a:cxn ang="0">
                  <a:pos x="3" y="12"/>
                </a:cxn>
                <a:cxn ang="0">
                  <a:pos x="3" y="175"/>
                </a:cxn>
                <a:cxn ang="0">
                  <a:pos x="13" y="178"/>
                </a:cxn>
                <a:cxn ang="0">
                  <a:pos x="23" y="175"/>
                </a:cxn>
                <a:cxn ang="0">
                  <a:pos x="23" y="7"/>
                </a:cxn>
                <a:cxn ang="0">
                  <a:pos x="23" y="6"/>
                </a:cxn>
                <a:cxn ang="0">
                  <a:pos x="24" y="6"/>
                </a:cxn>
                <a:cxn ang="0">
                  <a:pos x="25" y="4"/>
                </a:cxn>
                <a:cxn ang="0">
                  <a:pos x="25" y="2"/>
                </a:cxn>
                <a:cxn ang="0">
                  <a:pos x="24" y="0"/>
                </a:cxn>
              </a:cxnLst>
              <a:rect l="0" t="0" r="r" b="b"/>
              <a:pathLst>
                <a:path w="25" h="178">
                  <a:moveTo>
                    <a:pt x="24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7"/>
                    <a:pt x="8" y="8"/>
                    <a:pt x="8" y="8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3" y="11"/>
                    <a:pt x="3" y="12"/>
                  </a:cubicBezTo>
                  <a:cubicBezTo>
                    <a:pt x="3" y="175"/>
                    <a:pt x="3" y="175"/>
                    <a:pt x="3" y="175"/>
                  </a:cubicBezTo>
                  <a:cubicBezTo>
                    <a:pt x="4" y="178"/>
                    <a:pt x="8" y="178"/>
                    <a:pt x="13" y="178"/>
                  </a:cubicBezTo>
                  <a:cubicBezTo>
                    <a:pt x="17" y="178"/>
                    <a:pt x="22" y="178"/>
                    <a:pt x="23" y="175"/>
                  </a:cubicBezTo>
                  <a:cubicBezTo>
                    <a:pt x="23" y="175"/>
                    <a:pt x="22" y="20"/>
                    <a:pt x="23" y="7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4" y="6"/>
                    <a:pt x="24" y="6"/>
                  </a:cubicBezTo>
                  <a:cubicBezTo>
                    <a:pt x="25" y="6"/>
                    <a:pt x="25" y="5"/>
                    <a:pt x="25" y="4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1"/>
                    <a:pt x="25" y="0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Freeform 56"/>
            <p:cNvSpPr>
              <a:spLocks/>
            </p:cNvSpPr>
            <p:nvPr userDrawn="1"/>
          </p:nvSpPr>
          <p:spPr bwMode="white">
            <a:xfrm>
              <a:off x="1746" y="576"/>
              <a:ext cx="38" cy="231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2" y="6"/>
                </a:cxn>
                <a:cxn ang="0">
                  <a:pos x="9" y="6"/>
                </a:cxn>
                <a:cxn ang="0">
                  <a:pos x="10" y="6"/>
                </a:cxn>
                <a:cxn ang="0">
                  <a:pos x="9" y="8"/>
                </a:cxn>
                <a:cxn ang="0">
                  <a:pos x="5" y="10"/>
                </a:cxn>
                <a:cxn ang="0">
                  <a:pos x="4" y="13"/>
                </a:cxn>
                <a:cxn ang="0">
                  <a:pos x="4" y="159"/>
                </a:cxn>
                <a:cxn ang="0">
                  <a:pos x="14" y="162"/>
                </a:cxn>
                <a:cxn ang="0">
                  <a:pos x="23" y="159"/>
                </a:cxn>
                <a:cxn ang="0">
                  <a:pos x="23" y="7"/>
                </a:cxn>
                <a:cxn ang="0">
                  <a:pos x="24" y="6"/>
                </a:cxn>
                <a:cxn ang="0">
                  <a:pos x="25" y="6"/>
                </a:cxn>
                <a:cxn ang="0">
                  <a:pos x="26" y="5"/>
                </a:cxn>
                <a:cxn ang="0">
                  <a:pos x="26" y="2"/>
                </a:cxn>
                <a:cxn ang="0">
                  <a:pos x="25" y="0"/>
                </a:cxn>
              </a:cxnLst>
              <a:rect l="0" t="0" r="r" b="b"/>
              <a:pathLst>
                <a:path w="26" h="162">
                  <a:moveTo>
                    <a:pt x="2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1" y="6"/>
                    <a:pt x="2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7"/>
                    <a:pt x="9" y="8"/>
                    <a:pt x="9" y="8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1"/>
                    <a:pt x="4" y="11"/>
                    <a:pt x="4" y="13"/>
                  </a:cubicBezTo>
                  <a:cubicBezTo>
                    <a:pt x="4" y="159"/>
                    <a:pt x="4" y="159"/>
                    <a:pt x="4" y="159"/>
                  </a:cubicBezTo>
                  <a:cubicBezTo>
                    <a:pt x="4" y="162"/>
                    <a:pt x="9" y="162"/>
                    <a:pt x="14" y="162"/>
                  </a:cubicBezTo>
                  <a:cubicBezTo>
                    <a:pt x="18" y="162"/>
                    <a:pt x="23" y="162"/>
                    <a:pt x="23" y="159"/>
                  </a:cubicBezTo>
                  <a:cubicBezTo>
                    <a:pt x="23" y="159"/>
                    <a:pt x="23" y="20"/>
                    <a:pt x="23" y="7"/>
                  </a:cubicBezTo>
                  <a:cubicBezTo>
                    <a:pt x="23" y="6"/>
                    <a:pt x="24" y="6"/>
                    <a:pt x="24" y="6"/>
                  </a:cubicBezTo>
                  <a:cubicBezTo>
                    <a:pt x="24" y="6"/>
                    <a:pt x="25" y="6"/>
                    <a:pt x="25" y="6"/>
                  </a:cubicBezTo>
                  <a:cubicBezTo>
                    <a:pt x="26" y="6"/>
                    <a:pt x="26" y="6"/>
                    <a:pt x="26" y="5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1"/>
                    <a:pt x="26" y="0"/>
                    <a:pt x="25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" name="Freeform 57"/>
            <p:cNvSpPr>
              <a:spLocks/>
            </p:cNvSpPr>
            <p:nvPr userDrawn="1"/>
          </p:nvSpPr>
          <p:spPr bwMode="white">
            <a:xfrm>
              <a:off x="2347" y="461"/>
              <a:ext cx="318" cy="266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22" y="5"/>
                </a:cxn>
                <a:cxn ang="0">
                  <a:pos x="196" y="32"/>
                </a:cxn>
                <a:cxn ang="0">
                  <a:pos x="196" y="111"/>
                </a:cxn>
                <a:cxn ang="0">
                  <a:pos x="109" y="186"/>
                </a:cxn>
                <a:cxn ang="0">
                  <a:pos x="25" y="113"/>
                </a:cxn>
                <a:cxn ang="0">
                  <a:pos x="25" y="27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75" y="0"/>
                </a:cxn>
                <a:cxn ang="0">
                  <a:pos x="75" y="5"/>
                </a:cxn>
                <a:cxn ang="0">
                  <a:pos x="72" y="5"/>
                </a:cxn>
                <a:cxn ang="0">
                  <a:pos x="49" y="27"/>
                </a:cxn>
                <a:cxn ang="0">
                  <a:pos x="49" y="108"/>
                </a:cxn>
                <a:cxn ang="0">
                  <a:pos x="116" y="171"/>
                </a:cxn>
                <a:cxn ang="0">
                  <a:pos x="182" y="108"/>
                </a:cxn>
                <a:cxn ang="0">
                  <a:pos x="182" y="40"/>
                </a:cxn>
                <a:cxn ang="0">
                  <a:pos x="154" y="5"/>
                </a:cxn>
                <a:cxn ang="0">
                  <a:pos x="154" y="0"/>
                </a:cxn>
                <a:cxn ang="0">
                  <a:pos x="222" y="0"/>
                </a:cxn>
              </a:cxnLst>
              <a:rect l="0" t="0" r="r" b="b"/>
              <a:pathLst>
                <a:path w="222" h="186">
                  <a:moveTo>
                    <a:pt x="222" y="0"/>
                  </a:moveTo>
                  <a:cubicBezTo>
                    <a:pt x="222" y="5"/>
                    <a:pt x="222" y="5"/>
                    <a:pt x="222" y="5"/>
                  </a:cubicBezTo>
                  <a:cubicBezTo>
                    <a:pt x="203" y="6"/>
                    <a:pt x="196" y="14"/>
                    <a:pt x="196" y="32"/>
                  </a:cubicBezTo>
                  <a:cubicBezTo>
                    <a:pt x="196" y="111"/>
                    <a:pt x="196" y="111"/>
                    <a:pt x="196" y="111"/>
                  </a:cubicBezTo>
                  <a:cubicBezTo>
                    <a:pt x="196" y="147"/>
                    <a:pt x="173" y="186"/>
                    <a:pt x="109" y="186"/>
                  </a:cubicBezTo>
                  <a:cubicBezTo>
                    <a:pt x="54" y="186"/>
                    <a:pt x="25" y="154"/>
                    <a:pt x="25" y="113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9"/>
                    <a:pt x="20" y="6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56" y="5"/>
                    <a:pt x="49" y="10"/>
                    <a:pt x="49" y="27"/>
                  </a:cubicBezTo>
                  <a:cubicBezTo>
                    <a:pt x="49" y="108"/>
                    <a:pt x="49" y="108"/>
                    <a:pt x="49" y="108"/>
                  </a:cubicBezTo>
                  <a:cubicBezTo>
                    <a:pt x="49" y="147"/>
                    <a:pt x="72" y="171"/>
                    <a:pt x="116" y="171"/>
                  </a:cubicBezTo>
                  <a:cubicBezTo>
                    <a:pt x="149" y="171"/>
                    <a:pt x="182" y="157"/>
                    <a:pt x="182" y="108"/>
                  </a:cubicBezTo>
                  <a:cubicBezTo>
                    <a:pt x="182" y="40"/>
                    <a:pt x="182" y="40"/>
                    <a:pt x="182" y="40"/>
                  </a:cubicBezTo>
                  <a:cubicBezTo>
                    <a:pt x="182" y="12"/>
                    <a:pt x="178" y="7"/>
                    <a:pt x="154" y="5"/>
                  </a:cubicBezTo>
                  <a:cubicBezTo>
                    <a:pt x="154" y="0"/>
                    <a:pt x="154" y="0"/>
                    <a:pt x="154" y="0"/>
                  </a:cubicBezTo>
                  <a:lnTo>
                    <a:pt x="22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" name="Freeform 58"/>
            <p:cNvSpPr>
              <a:spLocks/>
            </p:cNvSpPr>
            <p:nvPr userDrawn="1"/>
          </p:nvSpPr>
          <p:spPr bwMode="white">
            <a:xfrm>
              <a:off x="2658" y="461"/>
              <a:ext cx="320" cy="263"/>
            </a:xfrm>
            <a:custGeom>
              <a:avLst/>
              <a:gdLst/>
              <a:ahLst/>
              <a:cxnLst>
                <a:cxn ang="0">
                  <a:pos x="190" y="184"/>
                </a:cxn>
                <a:cxn ang="0">
                  <a:pos x="38" y="25"/>
                </a:cxn>
                <a:cxn ang="0">
                  <a:pos x="38" y="151"/>
                </a:cxn>
                <a:cxn ang="0">
                  <a:pos x="68" y="176"/>
                </a:cxn>
                <a:cxn ang="0">
                  <a:pos x="68" y="182"/>
                </a:cxn>
                <a:cxn ang="0">
                  <a:pos x="0" y="182"/>
                </a:cxn>
                <a:cxn ang="0">
                  <a:pos x="0" y="176"/>
                </a:cxn>
                <a:cxn ang="0">
                  <a:pos x="1" y="176"/>
                </a:cxn>
                <a:cxn ang="0">
                  <a:pos x="25" y="156"/>
                </a:cxn>
                <a:cxn ang="0">
                  <a:pos x="25" y="13"/>
                </a:cxn>
                <a:cxn ang="0">
                  <a:pos x="1" y="5"/>
                </a:cxn>
                <a:cxn ang="0">
                  <a:pos x="1" y="0"/>
                </a:cxn>
                <a:cxn ang="0">
                  <a:pos x="47" y="0"/>
                </a:cxn>
                <a:cxn ang="0">
                  <a:pos x="184" y="143"/>
                </a:cxn>
                <a:cxn ang="0">
                  <a:pos x="184" y="27"/>
                </a:cxn>
                <a:cxn ang="0">
                  <a:pos x="155" y="5"/>
                </a:cxn>
                <a:cxn ang="0">
                  <a:pos x="155" y="0"/>
                </a:cxn>
                <a:cxn ang="0">
                  <a:pos x="224" y="0"/>
                </a:cxn>
                <a:cxn ang="0">
                  <a:pos x="224" y="5"/>
                </a:cxn>
                <a:cxn ang="0">
                  <a:pos x="197" y="21"/>
                </a:cxn>
                <a:cxn ang="0">
                  <a:pos x="197" y="184"/>
                </a:cxn>
                <a:cxn ang="0">
                  <a:pos x="190" y="184"/>
                </a:cxn>
              </a:cxnLst>
              <a:rect l="0" t="0" r="r" b="b"/>
              <a:pathLst>
                <a:path w="224" h="184">
                  <a:moveTo>
                    <a:pt x="190" y="184"/>
                  </a:moveTo>
                  <a:cubicBezTo>
                    <a:pt x="38" y="25"/>
                    <a:pt x="38" y="25"/>
                    <a:pt x="38" y="25"/>
                  </a:cubicBezTo>
                  <a:cubicBezTo>
                    <a:pt x="38" y="151"/>
                    <a:pt x="38" y="151"/>
                    <a:pt x="38" y="151"/>
                  </a:cubicBezTo>
                  <a:cubicBezTo>
                    <a:pt x="38" y="172"/>
                    <a:pt x="43" y="176"/>
                    <a:pt x="68" y="176"/>
                  </a:cubicBezTo>
                  <a:cubicBezTo>
                    <a:pt x="68" y="182"/>
                    <a:pt x="68" y="182"/>
                    <a:pt x="68" y="182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1" y="176"/>
                    <a:pt x="1" y="176"/>
                    <a:pt x="1" y="176"/>
                  </a:cubicBezTo>
                  <a:cubicBezTo>
                    <a:pt x="19" y="176"/>
                    <a:pt x="25" y="170"/>
                    <a:pt x="25" y="156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19" y="8"/>
                    <a:pt x="11" y="6"/>
                    <a:pt x="1" y="5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184" y="143"/>
                    <a:pt x="184" y="143"/>
                    <a:pt x="184" y="143"/>
                  </a:cubicBezTo>
                  <a:cubicBezTo>
                    <a:pt x="184" y="27"/>
                    <a:pt x="184" y="27"/>
                    <a:pt x="184" y="27"/>
                  </a:cubicBezTo>
                  <a:cubicBezTo>
                    <a:pt x="184" y="9"/>
                    <a:pt x="179" y="6"/>
                    <a:pt x="155" y="5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24" y="5"/>
                    <a:pt x="224" y="5"/>
                    <a:pt x="224" y="5"/>
                  </a:cubicBezTo>
                  <a:cubicBezTo>
                    <a:pt x="202" y="5"/>
                    <a:pt x="197" y="9"/>
                    <a:pt x="197" y="21"/>
                  </a:cubicBezTo>
                  <a:cubicBezTo>
                    <a:pt x="197" y="184"/>
                    <a:pt x="197" y="184"/>
                    <a:pt x="197" y="184"/>
                  </a:cubicBezTo>
                  <a:lnTo>
                    <a:pt x="190" y="1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" name="Freeform 59"/>
            <p:cNvSpPr>
              <a:spLocks/>
            </p:cNvSpPr>
            <p:nvPr userDrawn="1"/>
          </p:nvSpPr>
          <p:spPr bwMode="white">
            <a:xfrm>
              <a:off x="2980" y="455"/>
              <a:ext cx="266" cy="272"/>
            </a:xfrm>
            <a:custGeom>
              <a:avLst/>
              <a:gdLst/>
              <a:ahLst/>
              <a:cxnLst>
                <a:cxn ang="0">
                  <a:pos x="173" y="52"/>
                </a:cxn>
                <a:cxn ang="0">
                  <a:pos x="106" y="7"/>
                </a:cxn>
                <a:cxn ang="0">
                  <a:pos x="27" y="91"/>
                </a:cxn>
                <a:cxn ang="0">
                  <a:pos x="110" y="183"/>
                </a:cxn>
                <a:cxn ang="0">
                  <a:pos x="181" y="140"/>
                </a:cxn>
                <a:cxn ang="0">
                  <a:pos x="186" y="140"/>
                </a:cxn>
                <a:cxn ang="0">
                  <a:pos x="168" y="182"/>
                </a:cxn>
                <a:cxn ang="0">
                  <a:pos x="102" y="190"/>
                </a:cxn>
                <a:cxn ang="0">
                  <a:pos x="0" y="97"/>
                </a:cxn>
                <a:cxn ang="0">
                  <a:pos x="105" y="0"/>
                </a:cxn>
                <a:cxn ang="0">
                  <a:pos x="166" y="11"/>
                </a:cxn>
                <a:cxn ang="0">
                  <a:pos x="172" y="9"/>
                </a:cxn>
                <a:cxn ang="0">
                  <a:pos x="176" y="9"/>
                </a:cxn>
                <a:cxn ang="0">
                  <a:pos x="179" y="52"/>
                </a:cxn>
                <a:cxn ang="0">
                  <a:pos x="173" y="52"/>
                </a:cxn>
              </a:cxnLst>
              <a:rect l="0" t="0" r="r" b="b"/>
              <a:pathLst>
                <a:path w="186" h="190">
                  <a:moveTo>
                    <a:pt x="173" y="52"/>
                  </a:moveTo>
                  <a:cubicBezTo>
                    <a:pt x="163" y="25"/>
                    <a:pt x="138" y="7"/>
                    <a:pt x="106" y="7"/>
                  </a:cubicBezTo>
                  <a:cubicBezTo>
                    <a:pt x="58" y="7"/>
                    <a:pt x="27" y="42"/>
                    <a:pt x="27" y="91"/>
                  </a:cubicBezTo>
                  <a:cubicBezTo>
                    <a:pt x="27" y="144"/>
                    <a:pt x="65" y="183"/>
                    <a:pt x="110" y="183"/>
                  </a:cubicBezTo>
                  <a:cubicBezTo>
                    <a:pt x="133" y="183"/>
                    <a:pt x="161" y="175"/>
                    <a:pt x="181" y="140"/>
                  </a:cubicBezTo>
                  <a:cubicBezTo>
                    <a:pt x="186" y="140"/>
                    <a:pt x="186" y="140"/>
                    <a:pt x="186" y="140"/>
                  </a:cubicBezTo>
                  <a:cubicBezTo>
                    <a:pt x="183" y="153"/>
                    <a:pt x="175" y="171"/>
                    <a:pt x="168" y="182"/>
                  </a:cubicBezTo>
                  <a:cubicBezTo>
                    <a:pt x="149" y="180"/>
                    <a:pt x="136" y="190"/>
                    <a:pt x="102" y="190"/>
                  </a:cubicBezTo>
                  <a:cubicBezTo>
                    <a:pt x="43" y="190"/>
                    <a:pt x="0" y="151"/>
                    <a:pt x="0" y="97"/>
                  </a:cubicBezTo>
                  <a:cubicBezTo>
                    <a:pt x="0" y="40"/>
                    <a:pt x="44" y="0"/>
                    <a:pt x="105" y="0"/>
                  </a:cubicBezTo>
                  <a:cubicBezTo>
                    <a:pt x="142" y="0"/>
                    <a:pt x="157" y="11"/>
                    <a:pt x="166" y="11"/>
                  </a:cubicBezTo>
                  <a:cubicBezTo>
                    <a:pt x="170" y="11"/>
                    <a:pt x="171" y="10"/>
                    <a:pt x="172" y="9"/>
                  </a:cubicBezTo>
                  <a:cubicBezTo>
                    <a:pt x="176" y="9"/>
                    <a:pt x="176" y="9"/>
                    <a:pt x="176" y="9"/>
                  </a:cubicBezTo>
                  <a:cubicBezTo>
                    <a:pt x="179" y="52"/>
                    <a:pt x="179" y="52"/>
                    <a:pt x="179" y="52"/>
                  </a:cubicBezTo>
                  <a:lnTo>
                    <a:pt x="173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3178175"/>
            <a:ext cx="9144000" cy="1470025"/>
          </a:xfrm>
          <a:prstGeom prst="rect">
            <a:avLst/>
          </a:prstGeom>
          <a:effectLst/>
        </p:spPr>
        <p:txBody>
          <a:bodyPr/>
          <a:lstStyle>
            <a:lvl1pPr algn="ctr">
              <a:defRPr sz="4800">
                <a:solidFill>
                  <a:srgbClr val="33669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0" y="4957763"/>
            <a:ext cx="9144000" cy="181451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defRPr sz="2800">
                <a:solidFill>
                  <a:srgbClr val="5F5F5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92526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488" y="47625"/>
            <a:ext cx="6551612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835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35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9554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488" y="47625"/>
            <a:ext cx="6551612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65932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ppt_bg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9" descr="small_blue_trans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872" y="6073280"/>
            <a:ext cx="25400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4" r:id="rId3"/>
    <p:sldLayoutId id="2147483655" r:id="rId4"/>
    <p:sldLayoutId id="2147483656" r:id="rId5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0"/>
          <a:cs typeface="ヒラギノ角ゴ Pro W3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ヒラギノ角ゴ Pro W3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lmod.readthedocs.org/" TargetMode="External"/><Relationship Id="rId2" Type="http://schemas.openxmlformats.org/officeDocument/2006/relationships/hyperlink" Target="http://help.unc.edu/CCM3_006660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onyen.unc.edu/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http://shareware.unc.edu/software.html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help.unc.edu/help/research-computing-application-x-win32/" TargetMode="External"/><Relationship Id="rId2" Type="http://schemas.openxmlformats.org/officeDocument/2006/relationships/hyperlink" Target="https://www.xquartz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sync" TargetMode="External"/><Relationship Id="rId2" Type="http://schemas.openxmlformats.org/officeDocument/2006/relationships/hyperlink" Target="https://kb.iu.edu/d/agy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obaxterm.mobatek.net/" TargetMode="External"/><Relationship Id="rId5" Type="http://schemas.openxmlformats.org/officeDocument/2006/relationships/hyperlink" Target="http://software.sites.unc.edu/shareware/#s" TargetMode="External"/><Relationship Id="rId4" Type="http://schemas.openxmlformats.org/officeDocument/2006/relationships/hyperlink" Target="http://software.sites.unc.edu/shareware/#f" TargetMode="Externa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lobus.org/" TargetMode="External"/><Relationship Id="rId2" Type="http://schemas.openxmlformats.org/officeDocument/2006/relationships/hyperlink" Target="http://help.unc.edu/?s=globus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help.unc.edu/help/getting-started-example-slurm-on-longleaf" TargetMode="External"/><Relationship Id="rId7" Type="http://schemas.openxmlformats.org/officeDocument/2006/relationships/hyperlink" Target="https://www.gnu.org/software/emacs/refcards/pdf/refcard.pdf" TargetMode="External"/><Relationship Id="rId2" Type="http://schemas.openxmlformats.org/officeDocument/2006/relationships/hyperlink" Target="http://help.unc.edu/subject/research-computing/longlea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inuxcommand.org/lc3_learning_the_shell.php" TargetMode="External"/><Relationship Id="rId5" Type="http://schemas.openxmlformats.org/officeDocument/2006/relationships/hyperlink" Target="http://faculty.washington.edu/rjl/uwhpsc-coursera/unix.html" TargetMode="External"/><Relationship Id="rId4" Type="http://schemas.openxmlformats.org/officeDocument/2006/relationships/hyperlink" Target="https://files.fosswire.com/2007/08/fwunixref.pdf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364" y="2229827"/>
            <a:ext cx="3895790" cy="2921843"/>
          </a:xfrm>
          <a:prstGeom prst="rect">
            <a:avLst/>
          </a:prstGeom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15900" y="4980563"/>
            <a:ext cx="8637975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FFC000"/>
                </a:solidFill>
              </a:rPr>
              <a:t>Using Longleaf</a:t>
            </a:r>
            <a:br>
              <a:rPr lang="en-US" sz="4000" b="1" dirty="0">
                <a:solidFill>
                  <a:srgbClr val="66CCFF"/>
                </a:solidFill>
              </a:rPr>
            </a:br>
            <a:r>
              <a:rPr lang="en-US" sz="4000" b="1" dirty="0">
                <a:solidFill>
                  <a:srgbClr val="66CCFF"/>
                </a:solidFill>
              </a:rPr>
              <a:t>ITS Research Computing</a:t>
            </a:r>
          </a:p>
          <a:p>
            <a:pPr algn="ctr"/>
            <a:r>
              <a:rPr lang="en-US" sz="2400" b="1" dirty="0">
                <a:solidFill>
                  <a:srgbClr val="66CCFF"/>
                </a:solidFill>
              </a:rPr>
              <a:t>Karl Eklund   Sandeep Sarangi   Mark Reed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352010" y="4898754"/>
            <a:ext cx="6592888" cy="1470025"/>
          </a:xfrm>
          <a:prstGeom prst="rect">
            <a:avLst/>
          </a:prstGeom>
        </p:spPr>
        <p:txBody>
          <a:bodyPr/>
          <a:lstStyle/>
          <a:p>
            <a:r>
              <a:rPr lang="en-US" sz="4800" dirty="0">
                <a:solidFill>
                  <a:srgbClr val="FF9933"/>
                </a:solidFill>
              </a:rPr>
              <a:t>File Spaces</a:t>
            </a:r>
          </a:p>
        </p:txBody>
      </p:sp>
      <p:pic>
        <p:nvPicPr>
          <p:cNvPr id="6" name="Picture 5" descr="6-drive-arra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1104" y="3150300"/>
            <a:ext cx="2307465" cy="351196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89768"/>
            <a:ext cx="8737600" cy="855662"/>
          </a:xfrm>
        </p:spPr>
        <p:txBody>
          <a:bodyPr/>
          <a:lstStyle/>
          <a:p>
            <a:r>
              <a:rPr lang="en-US" dirty="0"/>
              <a:t>Longleaf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950192"/>
            <a:ext cx="8737600" cy="5486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Your home directory: /</a:t>
            </a:r>
            <a:r>
              <a:rPr lang="en-US" dirty="0" err="1"/>
              <a:t>nas</a:t>
            </a:r>
            <a:r>
              <a:rPr lang="en-US" dirty="0"/>
              <a:t>/longleaf/home/&lt;</a:t>
            </a:r>
            <a:r>
              <a:rPr lang="en-US" dirty="0" err="1"/>
              <a:t>onyen</a:t>
            </a:r>
            <a:r>
              <a:rPr lang="en-US" dirty="0"/>
              <a:t>&gt;</a:t>
            </a:r>
          </a:p>
          <a:p>
            <a:pPr lvl="1"/>
            <a:r>
              <a:rPr lang="en-US" dirty="0"/>
              <a:t>Quota: 50 GB soft, 75 GB hard</a:t>
            </a:r>
          </a:p>
          <a:p>
            <a:r>
              <a:rPr lang="en-US" dirty="0"/>
              <a:t>Your /scratch space: /pine/</a:t>
            </a:r>
            <a:r>
              <a:rPr lang="en-US" dirty="0" err="1"/>
              <a:t>scr</a:t>
            </a:r>
            <a:r>
              <a:rPr lang="en-US" dirty="0"/>
              <a:t>/&lt;o&gt;/&lt;n&gt;/&lt;</a:t>
            </a:r>
            <a:r>
              <a:rPr lang="en-US" dirty="0" err="1"/>
              <a:t>onyen</a:t>
            </a:r>
            <a:r>
              <a:rPr lang="en-US" dirty="0"/>
              <a:t>&gt;</a:t>
            </a:r>
          </a:p>
          <a:p>
            <a:pPr lvl="1"/>
            <a:r>
              <a:rPr lang="en-US" dirty="0"/>
              <a:t>Quota: 30 TB soft, 40 TB hard</a:t>
            </a:r>
          </a:p>
          <a:p>
            <a:pPr lvl="1"/>
            <a:r>
              <a:rPr lang="en-US" dirty="0"/>
              <a:t>36-day file deletion policy</a:t>
            </a:r>
          </a:p>
          <a:p>
            <a:r>
              <a:rPr lang="en-US" dirty="0"/>
              <a:t>Pine is a high-performance and high-throughput parallel filesystem (GPFS; a.k.a., “IBM </a:t>
            </a:r>
            <a:r>
              <a:rPr lang="en-US" dirty="0" err="1"/>
              <a:t>SpectrumScale</a:t>
            </a:r>
            <a:r>
              <a:rPr lang="en-US" dirty="0"/>
              <a:t>”).</a:t>
            </a:r>
          </a:p>
          <a:p>
            <a:r>
              <a:rPr lang="en-US" dirty="0"/>
              <a:t>The Longleaf compute nodes include local SSD disks for a GPFS Local Read-Only Cache (“</a:t>
            </a:r>
            <a:r>
              <a:rPr lang="en-US" dirty="0" err="1"/>
              <a:t>LRoC</a:t>
            </a:r>
            <a:r>
              <a:rPr lang="en-US" dirty="0"/>
              <a:t>”) that optimizes the most frequent metadata data/file requests to the node itself, thus eliminating traversals of the network fabric and disk subsystem. </a:t>
            </a:r>
          </a:p>
        </p:txBody>
      </p:sp>
    </p:spTree>
    <p:extLst>
      <p:ext uri="{BB962C8B-B14F-4D97-AF65-F5344CB8AC3E}">
        <p14:creationId xmlns:p14="http://schemas.microsoft.com/office/powerpoint/2010/main" val="3312790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4" name="Picture 4" descr="buz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1463" y="1670050"/>
            <a:ext cx="3654425" cy="2740025"/>
          </a:xfrm>
          <a:prstGeom prst="rect">
            <a:avLst/>
          </a:prstGeom>
          <a:noFill/>
        </p:spPr>
      </p:pic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241300" y="270695"/>
            <a:ext cx="8737600" cy="855662"/>
          </a:xfrm>
          <a:noFill/>
          <a:ln/>
        </p:spPr>
        <p:txBody>
          <a:bodyPr/>
          <a:lstStyle/>
          <a:p>
            <a:r>
              <a:rPr lang="en-US" dirty="0"/>
              <a:t>Mass Storage</a:t>
            </a:r>
          </a:p>
        </p:txBody>
      </p:sp>
      <p:sp>
        <p:nvSpPr>
          <p:cNvPr id="117765" name="Rectangle 5"/>
          <p:cNvSpPr>
            <a:spLocks noChangeArrowheads="1"/>
          </p:cNvSpPr>
          <p:nvPr/>
        </p:nvSpPr>
        <p:spPr bwMode="auto">
          <a:xfrm>
            <a:off x="6164263" y="4748213"/>
            <a:ext cx="2624137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5267325" y="4556125"/>
            <a:ext cx="3819525" cy="830997"/>
          </a:xfrm>
          <a:prstGeom prst="rect">
            <a:avLst/>
          </a:prstGeom>
          <a:noFill/>
          <a:ln w="3175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0" dirty="0"/>
              <a:t>“To infinity … and beyond”  	     - Buzz </a:t>
            </a:r>
            <a:r>
              <a:rPr lang="en-US" sz="2400" b="0" dirty="0" err="1"/>
              <a:t>Lightyear</a:t>
            </a:r>
            <a:endParaRPr lang="en-US" sz="2400" b="0" dirty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" y="1481071"/>
            <a:ext cx="5344733" cy="5376929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000" dirty="0"/>
              <a:t>long term archival storage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access via ~/</a:t>
            </a:r>
            <a:r>
              <a:rPr lang="en-US" sz="2000" dirty="0" err="1"/>
              <a:t>ms</a:t>
            </a:r>
            <a:endParaRPr lang="en-US" sz="2000" dirty="0"/>
          </a:p>
          <a:p>
            <a:pPr>
              <a:lnSpc>
                <a:spcPct val="110000"/>
              </a:lnSpc>
            </a:pPr>
            <a:r>
              <a:rPr lang="en-US" sz="2000" dirty="0"/>
              <a:t>looks like ordinary disk file system – data is actually stored on tape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“limitless” capacity</a:t>
            </a:r>
          </a:p>
          <a:p>
            <a:pPr lvl="1">
              <a:lnSpc>
                <a:spcPct val="110000"/>
              </a:lnSpc>
            </a:pPr>
            <a:r>
              <a:rPr lang="en-US" sz="1600" dirty="0"/>
              <a:t>Actually 2 TB then talk to us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data is backed up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For storage only, not a work directory (i.e. </a:t>
            </a:r>
            <a:r>
              <a:rPr lang="en-US" sz="2000" dirty="0">
                <a:solidFill>
                  <a:srgbClr val="FF9933"/>
                </a:solidFill>
              </a:rPr>
              <a:t>don’t run jobs from here</a:t>
            </a:r>
            <a:r>
              <a:rPr lang="en-US" sz="2000" dirty="0"/>
              <a:t>)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if you have many small files, use tar or zip to create a single file for better performance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Sign up for this service on onyen.unc.edu</a:t>
            </a:r>
          </a:p>
        </p:txBody>
      </p:sp>
      <p:sp>
        <p:nvSpPr>
          <p:cNvPr id="117767" name="AutoShape 7"/>
          <p:cNvSpPr>
            <a:spLocks noChangeArrowheads="1"/>
          </p:cNvSpPr>
          <p:nvPr/>
        </p:nvSpPr>
        <p:spPr bwMode="auto">
          <a:xfrm>
            <a:off x="3761810" y="3256011"/>
            <a:ext cx="962025" cy="368300"/>
          </a:xfrm>
          <a:prstGeom prst="rightArrow">
            <a:avLst>
              <a:gd name="adj1" fmla="val 43006"/>
              <a:gd name="adj2" fmla="val 65302"/>
            </a:avLst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0" y="2933700"/>
            <a:ext cx="9144000" cy="1470025"/>
          </a:xfrm>
          <a:prstGeom prst="rect">
            <a:avLst/>
          </a:prstGeom>
        </p:spPr>
        <p:txBody>
          <a:bodyPr/>
          <a:lstStyle/>
          <a:p>
            <a:r>
              <a:rPr lang="en-US" sz="4800" dirty="0">
                <a:solidFill>
                  <a:srgbClr val="FFC000"/>
                </a:solidFill>
              </a:rPr>
              <a:t>User Environment - modules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300" y="1073727"/>
            <a:ext cx="8737600" cy="5393403"/>
          </a:xfrm>
        </p:spPr>
        <p:txBody>
          <a:bodyPr>
            <a:normAutofit/>
          </a:bodyPr>
          <a:lstStyle/>
          <a:p>
            <a:r>
              <a:rPr lang="en-US" dirty="0"/>
              <a:t>The user environment is managed by modules. This provides a convenient way customize your environment. Allows you to easily run your applications.</a:t>
            </a:r>
          </a:p>
          <a:p>
            <a:r>
              <a:rPr lang="en-US" dirty="0"/>
              <a:t>Modules modify the user environment by modifying and adding environment variables such as PATH or LD_LIBRARY_PATH </a:t>
            </a:r>
          </a:p>
          <a:p>
            <a:r>
              <a:rPr lang="en-US" dirty="0"/>
              <a:t>Typically you set these once and leave them</a:t>
            </a:r>
          </a:p>
          <a:p>
            <a:pPr lvl="1"/>
            <a:r>
              <a:rPr lang="en-US" dirty="0"/>
              <a:t>Optionally you can have separate named collections of modules that you load/unload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Longleaf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Once on Longleaf you can use module commands to update your Longleaf environment with applications you plan to use, e.g.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/>
              <a:t>module add </a:t>
            </a:r>
            <a:r>
              <a:rPr lang="en-US" b="1" dirty="0" err="1"/>
              <a:t>matlab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	module save</a:t>
            </a:r>
          </a:p>
          <a:p>
            <a:r>
              <a:rPr lang="en-US" dirty="0"/>
              <a:t>There are many module commands available for 	controlling your module environment: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>
                <a:solidFill>
                  <a:srgbClr val="FF0000"/>
                </a:solidFill>
              </a:rPr>
              <a:t>http://help.unc.edu/help/modules-approach-	to-software-management/</a:t>
            </a:r>
          </a:p>
        </p:txBody>
      </p:sp>
    </p:spTree>
    <p:extLst>
      <p:ext uri="{BB962C8B-B14F-4D97-AF65-F5344CB8AC3E}">
        <p14:creationId xmlns:p14="http://schemas.microsoft.com/office/powerpoint/2010/main" val="31263901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Common Module Commands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241300" y="997527"/>
            <a:ext cx="8902700" cy="5652655"/>
          </a:xfrm>
        </p:spPr>
        <p:txBody>
          <a:bodyPr/>
          <a:lstStyle/>
          <a:p>
            <a:r>
              <a:rPr lang="en-US" dirty="0"/>
              <a:t>module list</a:t>
            </a:r>
          </a:p>
          <a:p>
            <a:r>
              <a:rPr lang="en-US" dirty="0"/>
              <a:t>module add</a:t>
            </a:r>
          </a:p>
          <a:p>
            <a:r>
              <a:rPr lang="en-US" dirty="0"/>
              <a:t>module </a:t>
            </a:r>
            <a:r>
              <a:rPr lang="en-US" dirty="0" err="1"/>
              <a:t>rm</a:t>
            </a:r>
            <a:endParaRPr lang="en-US" dirty="0"/>
          </a:p>
          <a:p>
            <a:r>
              <a:rPr lang="en-US" dirty="0"/>
              <a:t>module save</a:t>
            </a:r>
          </a:p>
          <a:p>
            <a:r>
              <a:rPr lang="en-US" dirty="0"/>
              <a:t>module avail</a:t>
            </a:r>
          </a:p>
          <a:p>
            <a:pPr lvl="1"/>
            <a:r>
              <a:rPr lang="en-US" dirty="0"/>
              <a:t>module keyword</a:t>
            </a:r>
          </a:p>
          <a:p>
            <a:pPr lvl="1"/>
            <a:r>
              <a:rPr lang="en-US" dirty="0"/>
              <a:t>module spider</a:t>
            </a:r>
          </a:p>
          <a:p>
            <a:r>
              <a:rPr lang="en-US" dirty="0"/>
              <a:t>module help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352" y="5611091"/>
            <a:ext cx="57807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More on modules see </a:t>
            </a:r>
            <a:r>
              <a:rPr lang="en-US" sz="2000" b="1" i="1" dirty="0">
                <a:hlinkClick r:id="rId2"/>
              </a:rPr>
              <a:t>http://help.unc.edu/CCM3_006660</a:t>
            </a:r>
            <a:endParaRPr lang="en-US" sz="2000" b="1" i="1" dirty="0"/>
          </a:p>
          <a:p>
            <a:pPr algn="ctr"/>
            <a:r>
              <a:rPr lang="en-US" sz="2000" b="1" i="1" dirty="0">
                <a:hlinkClick r:id="rId3"/>
              </a:rPr>
              <a:t>http://lmod.readthedocs.org</a:t>
            </a:r>
            <a:endParaRPr lang="en-US" sz="2000" b="1" i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0" y="3178175"/>
            <a:ext cx="9144000" cy="1470025"/>
          </a:xfrm>
          <a:prstGeom prst="rect">
            <a:avLst/>
          </a:prstGeom>
          <a:effectLst/>
        </p:spPr>
        <p:txBody>
          <a:bodyPr/>
          <a:lstStyle/>
          <a:p>
            <a:pPr algn="ctr" eaLnBrk="1" hangingPunct="1"/>
            <a:r>
              <a:rPr lang="en-US" sz="4800" dirty="0">
                <a:solidFill>
                  <a:srgbClr val="FF9933"/>
                </a:solidFill>
                <a:latin typeface="Arial" charset="0"/>
              </a:rPr>
              <a:t>Job Scheduling and Management</a:t>
            </a:r>
            <a:br>
              <a:rPr lang="en-US" sz="4800" dirty="0">
                <a:solidFill>
                  <a:srgbClr val="FF9933"/>
                </a:solidFill>
                <a:latin typeface="Arial" charset="0"/>
              </a:rPr>
            </a:br>
            <a:endParaRPr lang="en-US" sz="6000" dirty="0">
              <a:solidFill>
                <a:srgbClr val="FF9933"/>
              </a:solidFill>
              <a:latin typeface="Arial" charset="0"/>
            </a:endParaRPr>
          </a:p>
        </p:txBody>
      </p:sp>
      <p:sp>
        <p:nvSpPr>
          <p:cNvPr id="115715" name="WordArt 3"/>
          <p:cNvSpPr>
            <a:spLocks noChangeArrowheads="1" noChangeShapeType="1" noTextEdit="1"/>
          </p:cNvSpPr>
          <p:nvPr/>
        </p:nvSpPr>
        <p:spPr bwMode="auto">
          <a:xfrm>
            <a:off x="2094271" y="5447892"/>
            <a:ext cx="5240594" cy="1065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kern="10" dirty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33"/>
                </a:solidFill>
                <a:latin typeface="Arial Black"/>
              </a:rPr>
              <a:t>SLURM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a Job Scheduler and batch system do?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300" y="1636662"/>
            <a:ext cx="8737600" cy="4952999"/>
          </a:xfrm>
        </p:spPr>
        <p:txBody>
          <a:bodyPr/>
          <a:lstStyle/>
          <a:p>
            <a:r>
              <a:rPr lang="en-US" dirty="0"/>
              <a:t>Manage Resources</a:t>
            </a:r>
          </a:p>
          <a:p>
            <a:r>
              <a:rPr lang="en-US" dirty="0"/>
              <a:t>allocate user tasks to resource</a:t>
            </a:r>
          </a:p>
          <a:p>
            <a:r>
              <a:rPr lang="en-US" dirty="0"/>
              <a:t>monitor tasks</a:t>
            </a:r>
          </a:p>
          <a:p>
            <a:r>
              <a:rPr lang="en-US" dirty="0"/>
              <a:t>process control</a:t>
            </a:r>
          </a:p>
          <a:p>
            <a:r>
              <a:rPr lang="en-US" dirty="0"/>
              <a:t>manage input and output</a:t>
            </a:r>
          </a:p>
          <a:p>
            <a:r>
              <a:rPr lang="en-US" dirty="0"/>
              <a:t>report status, availability,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enforce usage policies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-29151"/>
            <a:ext cx="8737600" cy="855662"/>
          </a:xfrm>
        </p:spPr>
        <p:txBody>
          <a:bodyPr/>
          <a:lstStyle/>
          <a:p>
            <a:r>
              <a:rPr lang="en-US" dirty="0"/>
              <a:t>SLURM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300" y="685801"/>
            <a:ext cx="8737600" cy="6037118"/>
          </a:xfrm>
        </p:spPr>
        <p:txBody>
          <a:bodyPr>
            <a:normAutofit/>
          </a:bodyPr>
          <a:lstStyle/>
          <a:p>
            <a:r>
              <a:rPr lang="en-US" dirty="0"/>
              <a:t>SLURM is an open source, fault-tolerant, and highly scalable </a:t>
            </a:r>
            <a:r>
              <a:rPr lang="en-US" dirty="0">
                <a:solidFill>
                  <a:srgbClr val="FFC000"/>
                </a:solidFill>
              </a:rPr>
              <a:t>cluster management </a:t>
            </a:r>
            <a:r>
              <a:rPr lang="en-US" dirty="0"/>
              <a:t>and </a:t>
            </a:r>
            <a:r>
              <a:rPr lang="en-US" b="1" i="1" dirty="0">
                <a:solidFill>
                  <a:srgbClr val="FFC000"/>
                </a:solidFill>
              </a:rPr>
              <a:t>job scheduling system </a:t>
            </a:r>
            <a:r>
              <a:rPr lang="en-US" dirty="0"/>
              <a:t>for Linux clusters. </a:t>
            </a:r>
          </a:p>
          <a:p>
            <a:r>
              <a:rPr lang="en-US" dirty="0"/>
              <a:t>As a cluster workload manager, SLURM has three key functions. </a:t>
            </a:r>
          </a:p>
          <a:p>
            <a:pPr lvl="1"/>
            <a:r>
              <a:rPr lang="en-US" dirty="0"/>
              <a:t>allocates exclusive and/or non-exclusive access to resources (compute nodes) to users for some duration of time so they can perform work. </a:t>
            </a:r>
          </a:p>
          <a:p>
            <a:pPr lvl="1"/>
            <a:r>
              <a:rPr lang="en-US" dirty="0"/>
              <a:t>provides a framework for starting, executing, and monitoring work on the set of allocated nodes</a:t>
            </a:r>
          </a:p>
          <a:p>
            <a:pPr lvl="1"/>
            <a:r>
              <a:rPr lang="en-US" dirty="0"/>
              <a:t>arbitrates contention for resources by managing a queue of pending work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538253"/>
            <a:ext cx="4221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https://slurm.schedmd.com/overview.html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9883" y="865239"/>
            <a:ext cx="7570839" cy="599276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What is a (compute) cluster? </a:t>
            </a:r>
          </a:p>
          <a:p>
            <a:r>
              <a:rPr lang="en-US" dirty="0"/>
              <a:t>What is HTC? </a:t>
            </a:r>
          </a:p>
          <a:p>
            <a:pPr lvl="1"/>
            <a:r>
              <a:rPr lang="en-US" dirty="0"/>
              <a:t>HTC tips and tricks </a:t>
            </a:r>
          </a:p>
          <a:p>
            <a:r>
              <a:rPr lang="en-US" dirty="0"/>
              <a:t>What is special about LL?  </a:t>
            </a:r>
          </a:p>
          <a:p>
            <a:r>
              <a:rPr lang="en-US" dirty="0"/>
              <a:t>LL technical specifications</a:t>
            </a:r>
          </a:p>
          <a:p>
            <a:pPr lvl="1"/>
            <a:r>
              <a:rPr lang="en-US" dirty="0"/>
              <a:t>types of nodes </a:t>
            </a:r>
          </a:p>
          <a:p>
            <a:r>
              <a:rPr lang="en-US" dirty="0"/>
              <a:t>What does a job scheduler do? </a:t>
            </a:r>
          </a:p>
          <a:p>
            <a:r>
              <a:rPr lang="en-US" dirty="0"/>
              <a:t>SLURM fundamentals a) submitting b) querying </a:t>
            </a:r>
          </a:p>
          <a:p>
            <a:r>
              <a:rPr lang="en-US" dirty="0"/>
              <a:t>File systems </a:t>
            </a:r>
          </a:p>
          <a:p>
            <a:r>
              <a:rPr lang="en-US" dirty="0"/>
              <a:t>Logging in and transferring files </a:t>
            </a:r>
          </a:p>
          <a:p>
            <a:r>
              <a:rPr lang="en-US" dirty="0"/>
              <a:t>User environment (modules) and applications </a:t>
            </a:r>
          </a:p>
          <a:p>
            <a:r>
              <a:rPr lang="en-US" dirty="0"/>
              <a:t>Lab exercises  </a:t>
            </a:r>
          </a:p>
          <a:p>
            <a:r>
              <a:rPr lang="en-US" dirty="0"/>
              <a:t>Cover how to set up environment and run some commonly used apps </a:t>
            </a:r>
          </a:p>
          <a:p>
            <a:pPr lvl="1"/>
            <a:r>
              <a:rPr lang="en-US" dirty="0"/>
              <a:t>SAS, R, python, </a:t>
            </a:r>
            <a:r>
              <a:rPr lang="en-US" dirty="0" err="1"/>
              <a:t>matlab</a:t>
            </a:r>
            <a:r>
              <a:rPr lang="en-US" dirty="0"/>
              <a:t>,  ... 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Outline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5" name="Picture 4" descr="J:\isis\depts\atn\hpc\short_courses\Emerald\Pictures\DSCN08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1938" y="3090863"/>
            <a:ext cx="1931987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-3968"/>
            <a:ext cx="9115424" cy="1143000"/>
          </a:xfrm>
          <a:noFill/>
          <a:ln/>
        </p:spPr>
        <p:txBody>
          <a:bodyPr/>
          <a:lstStyle/>
          <a:p>
            <a:r>
              <a:rPr lang="en-US" dirty="0"/>
              <a:t>Simplified view of Batch Job Submission</a:t>
            </a:r>
          </a:p>
        </p:txBody>
      </p:sp>
      <p:pic>
        <p:nvPicPr>
          <p:cNvPr id="60421" name="Picture 5" descr="MCj0397502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71475" y="5135563"/>
            <a:ext cx="1488498" cy="1488498"/>
          </a:xfrm>
          <a:prstGeom prst="rect">
            <a:avLst/>
          </a:prstGeom>
          <a:noFill/>
        </p:spPr>
      </p:pic>
      <p:sp>
        <p:nvSpPr>
          <p:cNvPr id="60423" name="AutoShape 7"/>
          <p:cNvSpPr>
            <a:spLocks noChangeArrowheads="1"/>
          </p:cNvSpPr>
          <p:nvPr/>
        </p:nvSpPr>
        <p:spPr bwMode="auto">
          <a:xfrm>
            <a:off x="3097213" y="1430338"/>
            <a:ext cx="2743200" cy="2628900"/>
          </a:xfrm>
          <a:prstGeom prst="cloudCallout">
            <a:avLst>
              <a:gd name="adj1" fmla="val 8509"/>
              <a:gd name="adj2" fmla="val 1769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en-US" sz="1800" b="0">
              <a:solidFill>
                <a:schemeClr val="tx1"/>
              </a:solidFill>
            </a:endParaRPr>
          </a:p>
        </p:txBody>
      </p:sp>
      <p:pic>
        <p:nvPicPr>
          <p:cNvPr id="60424" name="Picture 4" descr="J:\isis\depts\atn\hpc\short_courses\Emerald\Pictures\DSCN08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15025" y="3660775"/>
            <a:ext cx="1931988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8" name="AutoShape 12"/>
          <p:cNvSpPr>
            <a:spLocks noChangeArrowheads="1"/>
          </p:cNvSpPr>
          <p:nvPr/>
        </p:nvSpPr>
        <p:spPr bwMode="auto">
          <a:xfrm rot="-3555528">
            <a:off x="53182" y="4131468"/>
            <a:ext cx="1295400" cy="1401763"/>
          </a:xfrm>
          <a:custGeom>
            <a:avLst/>
            <a:gdLst>
              <a:gd name="G0" fmla="+- -3448819 0 0"/>
              <a:gd name="G1" fmla="+- -11796480 0 0"/>
              <a:gd name="G2" fmla="+- -3448819 0 -11796480"/>
              <a:gd name="G3" fmla="+- 10800 0 0"/>
              <a:gd name="G4" fmla="+- 0 0 -3448819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345 0 0"/>
              <a:gd name="G9" fmla="+- 0 0 -11796480"/>
              <a:gd name="G10" fmla="+- 8345 0 2700"/>
              <a:gd name="G11" fmla="cos G10 -3448819"/>
              <a:gd name="G12" fmla="sin G10 -3448819"/>
              <a:gd name="G13" fmla="cos 13500 -3448819"/>
              <a:gd name="G14" fmla="sin 13500 -3448819"/>
              <a:gd name="G15" fmla="+- G11 10800 0"/>
              <a:gd name="G16" fmla="+- G12 10800 0"/>
              <a:gd name="G17" fmla="+- G13 10800 0"/>
              <a:gd name="G18" fmla="+- G14 10800 0"/>
              <a:gd name="G19" fmla="*/ 8345 1 2"/>
              <a:gd name="G20" fmla="+- G19 5400 0"/>
              <a:gd name="G21" fmla="cos G20 -3448819"/>
              <a:gd name="G22" fmla="sin G20 -3448819"/>
              <a:gd name="G23" fmla="+- G21 10800 0"/>
              <a:gd name="G24" fmla="+- G12 G23 G22"/>
              <a:gd name="G25" fmla="+- G22 G23 G11"/>
              <a:gd name="G26" fmla="cos 10800 -3448819"/>
              <a:gd name="G27" fmla="sin 10800 -3448819"/>
              <a:gd name="G28" fmla="cos 8345 -3448819"/>
              <a:gd name="G29" fmla="sin 8345 -3448819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-3448819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345 G39"/>
              <a:gd name="G43" fmla="sin 8345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6012 w 21600"/>
              <a:gd name="T5" fmla="*/ 1118 h 21600"/>
              <a:gd name="T6" fmla="*/ 1227 w 21600"/>
              <a:gd name="T7" fmla="*/ 10800 h 21600"/>
              <a:gd name="T8" fmla="*/ 7100 w 21600"/>
              <a:gd name="T9" fmla="*/ 3319 h 21600"/>
              <a:gd name="T10" fmla="*/ 18994 w 21600"/>
              <a:gd name="T11" fmla="*/ 71 h 21600"/>
              <a:gd name="T12" fmla="*/ 19733 w 21600"/>
              <a:gd name="T13" fmla="*/ 5577 h 21600"/>
              <a:gd name="T14" fmla="*/ 14226 w 21600"/>
              <a:gd name="T15" fmla="*/ 6314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5865" y="4168"/>
                </a:moveTo>
                <a:cubicBezTo>
                  <a:pt x="14410" y="3057"/>
                  <a:pt x="12630" y="2455"/>
                  <a:pt x="10800" y="2455"/>
                </a:cubicBezTo>
                <a:cubicBezTo>
                  <a:pt x="6191" y="2455"/>
                  <a:pt x="2455" y="6191"/>
                  <a:pt x="2455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3169" y="0"/>
                  <a:pt x="15473" y="779"/>
                  <a:pt x="17355" y="2217"/>
                </a:cubicBezTo>
                <a:lnTo>
                  <a:pt x="18994" y="71"/>
                </a:lnTo>
                <a:lnTo>
                  <a:pt x="19733" y="5577"/>
                </a:lnTo>
                <a:lnTo>
                  <a:pt x="14226" y="6314"/>
                </a:lnTo>
                <a:lnTo>
                  <a:pt x="15865" y="416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430" name="Text Box 14"/>
          <p:cNvSpPr txBox="1">
            <a:spLocks noChangeArrowheads="1"/>
          </p:cNvSpPr>
          <p:nvPr/>
        </p:nvSpPr>
        <p:spPr bwMode="auto">
          <a:xfrm>
            <a:off x="604838" y="4498975"/>
            <a:ext cx="5307231" cy="369332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 err="1">
                <a:solidFill>
                  <a:schemeClr val="folHlink"/>
                </a:solidFill>
              </a:rPr>
              <a:t>sbatch</a:t>
            </a:r>
            <a:r>
              <a:rPr lang="en-US" dirty="0">
                <a:solidFill>
                  <a:schemeClr val="folHlink"/>
                </a:solidFill>
              </a:rPr>
              <a:t> </a:t>
            </a:r>
            <a:r>
              <a:rPr lang="en-US" sz="1800" dirty="0" err="1">
                <a:solidFill>
                  <a:schemeClr val="folHlink"/>
                </a:solidFill>
              </a:rPr>
              <a:t>myscript.sbatch</a:t>
            </a:r>
            <a:endParaRPr lang="en-US" sz="1800" dirty="0">
              <a:solidFill>
                <a:schemeClr val="folHlink"/>
              </a:solidFill>
            </a:endParaRPr>
          </a:p>
        </p:txBody>
      </p:sp>
      <p:sp>
        <p:nvSpPr>
          <p:cNvPr id="60431" name="Text Box 15"/>
          <p:cNvSpPr txBox="1">
            <a:spLocks noChangeArrowheads="1"/>
          </p:cNvSpPr>
          <p:nvPr/>
        </p:nvSpPr>
        <p:spPr bwMode="auto">
          <a:xfrm>
            <a:off x="177800" y="2492375"/>
            <a:ext cx="1490663" cy="382588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solidFill>
                  <a:schemeClr val="folHlink"/>
                </a:solidFill>
              </a:rPr>
              <a:t>Login Node</a:t>
            </a:r>
          </a:p>
        </p:txBody>
      </p:sp>
      <p:sp>
        <p:nvSpPr>
          <p:cNvPr id="60432" name="Text Box 16"/>
          <p:cNvSpPr txBox="1">
            <a:spLocks noChangeArrowheads="1"/>
          </p:cNvSpPr>
          <p:nvPr/>
        </p:nvSpPr>
        <p:spPr bwMode="auto">
          <a:xfrm>
            <a:off x="3556000" y="1911350"/>
            <a:ext cx="2022475" cy="382588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solidFill>
                  <a:schemeClr val="folHlink"/>
                </a:solidFill>
              </a:rPr>
              <a:t>Jobs Queued</a:t>
            </a:r>
          </a:p>
        </p:txBody>
      </p:sp>
      <p:sp>
        <p:nvSpPr>
          <p:cNvPr id="60433" name="AutoShape 17"/>
          <p:cNvSpPr>
            <a:spLocks noChangeArrowheads="1"/>
          </p:cNvSpPr>
          <p:nvPr/>
        </p:nvSpPr>
        <p:spPr bwMode="auto">
          <a:xfrm rot="-1461666">
            <a:off x="1685925" y="2836863"/>
            <a:ext cx="1270000" cy="388937"/>
          </a:xfrm>
          <a:prstGeom prst="rightArrow">
            <a:avLst>
              <a:gd name="adj1" fmla="val 50000"/>
              <a:gd name="adj2" fmla="val 816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434" name="Text Box 18"/>
          <p:cNvSpPr txBox="1">
            <a:spLocks noChangeArrowheads="1"/>
          </p:cNvSpPr>
          <p:nvPr/>
        </p:nvSpPr>
        <p:spPr bwMode="auto">
          <a:xfrm>
            <a:off x="1784350" y="3443288"/>
            <a:ext cx="14271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>
                <a:solidFill>
                  <a:srgbClr val="000000"/>
                </a:solidFill>
              </a:rPr>
              <a:t>job routed to queue</a:t>
            </a:r>
          </a:p>
        </p:txBody>
      </p:sp>
      <p:sp>
        <p:nvSpPr>
          <p:cNvPr id="60436" name="Line 20"/>
          <p:cNvSpPr>
            <a:spLocks noChangeShapeType="1"/>
          </p:cNvSpPr>
          <p:nvPr/>
        </p:nvSpPr>
        <p:spPr bwMode="auto">
          <a:xfrm>
            <a:off x="4556125" y="3362325"/>
            <a:ext cx="2700338" cy="663575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437" name="Text Box 21"/>
          <p:cNvSpPr txBox="1">
            <a:spLocks noChangeArrowheads="1"/>
          </p:cNvSpPr>
          <p:nvPr/>
        </p:nvSpPr>
        <p:spPr bwMode="auto">
          <a:xfrm>
            <a:off x="3765550" y="2422525"/>
            <a:ext cx="1296988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>
                <a:solidFill>
                  <a:schemeClr val="folHlink"/>
                </a:solidFill>
              </a:rPr>
              <a:t>job_J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solidFill>
                  <a:schemeClr val="folHlink"/>
                </a:solidFill>
              </a:rPr>
              <a:t>job_F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solidFill>
                  <a:schemeClr val="folHlink"/>
                </a:solidFill>
              </a:rPr>
              <a:t>myjob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solidFill>
                  <a:schemeClr val="folHlink"/>
                </a:solidFill>
              </a:rPr>
              <a:t>job_7</a:t>
            </a:r>
          </a:p>
        </p:txBody>
      </p:sp>
      <p:sp>
        <p:nvSpPr>
          <p:cNvPr id="60438" name="Text Box 22"/>
          <p:cNvSpPr txBox="1">
            <a:spLocks noChangeArrowheads="1"/>
          </p:cNvSpPr>
          <p:nvPr/>
        </p:nvSpPr>
        <p:spPr bwMode="auto">
          <a:xfrm>
            <a:off x="5957888" y="1846263"/>
            <a:ext cx="3157537" cy="931862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solidFill>
                  <a:schemeClr val="folHlink"/>
                </a:solidFill>
              </a:rPr>
              <a:t>job dispatched to run on </a:t>
            </a:r>
            <a:r>
              <a:rPr lang="en-US" sz="1800">
                <a:solidFill>
                  <a:srgbClr val="FF9933"/>
                </a:solidFill>
              </a:rPr>
              <a:t>available</a:t>
            </a:r>
            <a:r>
              <a:rPr lang="en-US" sz="1800">
                <a:solidFill>
                  <a:schemeClr val="folHlink"/>
                </a:solidFill>
              </a:rPr>
              <a:t> host which satisfies job </a:t>
            </a:r>
            <a:r>
              <a:rPr lang="en-US" sz="1800">
                <a:solidFill>
                  <a:srgbClr val="FF9933"/>
                </a:solidFill>
              </a:rPr>
              <a:t>requirements</a:t>
            </a:r>
          </a:p>
        </p:txBody>
      </p:sp>
      <p:sp>
        <p:nvSpPr>
          <p:cNvPr id="60440" name="Text Box 24"/>
          <p:cNvSpPr txBox="1">
            <a:spLocks noChangeArrowheads="1"/>
          </p:cNvSpPr>
          <p:nvPr/>
        </p:nvSpPr>
        <p:spPr bwMode="auto">
          <a:xfrm>
            <a:off x="1968356" y="5135563"/>
            <a:ext cx="272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dirty="0">
                <a:solidFill>
                  <a:srgbClr val="000000"/>
                </a:solidFill>
              </a:rPr>
              <a:t>user logged in to login node </a:t>
            </a:r>
            <a:r>
              <a:rPr lang="en-US" sz="1800" dirty="0">
                <a:solidFill>
                  <a:srgbClr val="000000"/>
                </a:solidFill>
              </a:rPr>
              <a:t>submits</a:t>
            </a:r>
            <a:r>
              <a:rPr lang="en-US" sz="1800" b="0" dirty="0">
                <a:solidFill>
                  <a:srgbClr val="000000"/>
                </a:solidFill>
              </a:rPr>
              <a:t> job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23" y="2887593"/>
            <a:ext cx="1135062" cy="114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Running Programs on Longleaf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4851" y="1600200"/>
            <a:ext cx="8809149" cy="4835525"/>
          </a:xfrm>
        </p:spPr>
        <p:txBody>
          <a:bodyPr/>
          <a:lstStyle/>
          <a:p>
            <a:pPr eaLnBrk="1" hangingPunct="1"/>
            <a:r>
              <a:rPr lang="en-US" dirty="0"/>
              <a:t>Upon </a:t>
            </a:r>
            <a:r>
              <a:rPr lang="en-US" dirty="0" err="1"/>
              <a:t>ssh-ing</a:t>
            </a:r>
            <a:r>
              <a:rPr lang="en-US" dirty="0"/>
              <a:t> to Longleaf, you are on the Login node.</a:t>
            </a:r>
          </a:p>
          <a:p>
            <a:pPr eaLnBrk="1" hangingPunct="1"/>
            <a:r>
              <a:rPr lang="en-US" dirty="0"/>
              <a:t>Programs </a:t>
            </a:r>
            <a:r>
              <a:rPr lang="en-US" b="1" dirty="0">
                <a:solidFill>
                  <a:srgbClr val="FFC000"/>
                </a:solidFill>
              </a:rPr>
              <a:t>SHOULD NOT </a:t>
            </a:r>
            <a:r>
              <a:rPr lang="en-US" dirty="0"/>
              <a:t>be run on Login node.</a:t>
            </a:r>
          </a:p>
          <a:p>
            <a:pPr eaLnBrk="1" hangingPunct="1"/>
            <a:r>
              <a:rPr lang="en-US" dirty="0"/>
              <a:t>Submit programs to one of the many, many compute nodes.</a:t>
            </a:r>
          </a:p>
          <a:p>
            <a:pPr eaLnBrk="1" hangingPunct="1"/>
            <a:r>
              <a:rPr lang="en-US" dirty="0"/>
              <a:t>Submit jobs using SLURM via the </a:t>
            </a:r>
            <a:r>
              <a:rPr lang="en-US" dirty="0" err="1"/>
              <a:t>sbatch</a:t>
            </a:r>
            <a:r>
              <a:rPr lang="en-US" dirty="0"/>
              <a:t> command (more on this later).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Common SLURM commands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5425" y="862446"/>
            <a:ext cx="8918575" cy="558672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err="1"/>
              <a:t>sbatch</a:t>
            </a:r>
            <a:endParaRPr lang="en-US" dirty="0"/>
          </a:p>
          <a:p>
            <a:pPr lvl="1">
              <a:lnSpc>
                <a:spcPct val="80000"/>
              </a:lnSpc>
            </a:pPr>
            <a:r>
              <a:rPr lang="en-US" dirty="0"/>
              <a:t> submit jobs </a:t>
            </a:r>
          </a:p>
          <a:p>
            <a:pPr>
              <a:lnSpc>
                <a:spcPct val="80000"/>
              </a:lnSpc>
            </a:pPr>
            <a:r>
              <a:rPr lang="en-US" dirty="0" err="1"/>
              <a:t>squeue</a:t>
            </a:r>
            <a:r>
              <a:rPr lang="en-US" dirty="0"/>
              <a:t> – view info on jobs is scheduling queue</a:t>
            </a:r>
          </a:p>
          <a:p>
            <a:pPr lvl="1">
              <a:lnSpc>
                <a:spcPct val="80000"/>
              </a:lnSpc>
            </a:pPr>
            <a:r>
              <a:rPr lang="en-US" dirty="0" err="1"/>
              <a:t>squeue</a:t>
            </a:r>
            <a:r>
              <a:rPr lang="en-US" dirty="0"/>
              <a:t> –u &lt;</a:t>
            </a:r>
            <a:r>
              <a:rPr lang="en-US" dirty="0" err="1"/>
              <a:t>onyen</a:t>
            </a:r>
            <a:r>
              <a:rPr lang="en-US" dirty="0"/>
              <a:t>&gt;</a:t>
            </a:r>
          </a:p>
          <a:p>
            <a:pPr>
              <a:lnSpc>
                <a:spcPct val="80000"/>
              </a:lnSpc>
            </a:pPr>
            <a:r>
              <a:rPr lang="en-US" dirty="0" err="1"/>
              <a:t>scancel</a:t>
            </a:r>
            <a:r>
              <a:rPr lang="en-US" dirty="0"/>
              <a:t> – kill/cancel submitted job</a:t>
            </a:r>
          </a:p>
          <a:p>
            <a:pPr>
              <a:lnSpc>
                <a:spcPct val="80000"/>
              </a:lnSpc>
            </a:pPr>
            <a:r>
              <a:rPr lang="en-US" dirty="0" err="1"/>
              <a:t>sinfo</a:t>
            </a:r>
            <a:r>
              <a:rPr lang="en-US" dirty="0"/>
              <a:t> -s 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shows all partitions</a:t>
            </a:r>
          </a:p>
          <a:p>
            <a:pPr>
              <a:lnSpc>
                <a:spcPct val="80000"/>
              </a:lnSpc>
            </a:pPr>
            <a:r>
              <a:rPr lang="en-US" dirty="0" err="1"/>
              <a:t>sacct</a:t>
            </a:r>
            <a:r>
              <a:rPr lang="en-US" dirty="0"/>
              <a:t> – job accounting information</a:t>
            </a:r>
          </a:p>
          <a:p>
            <a:pPr lvl="1">
              <a:lnSpc>
                <a:spcPct val="80000"/>
              </a:lnSpc>
            </a:pPr>
            <a:r>
              <a:rPr lang="en-US" dirty="0" err="1"/>
              <a:t>sacct</a:t>
            </a:r>
            <a:r>
              <a:rPr lang="en-US" dirty="0"/>
              <a:t> -j &lt;</a:t>
            </a:r>
            <a:r>
              <a:rPr lang="en-US" dirty="0" err="1"/>
              <a:t>jobid</a:t>
            </a:r>
            <a:r>
              <a:rPr lang="en-US" dirty="0"/>
              <a:t>&gt; --format='</a:t>
            </a:r>
            <a:r>
              <a:rPr lang="en-US" dirty="0" err="1"/>
              <a:t>JobID,user,elapsed</a:t>
            </a:r>
            <a:r>
              <a:rPr lang="en-US" dirty="0"/>
              <a:t>, </a:t>
            </a:r>
            <a:r>
              <a:rPr lang="en-US" dirty="0" err="1"/>
              <a:t>cputime</a:t>
            </a:r>
            <a:r>
              <a:rPr lang="en-US" dirty="0"/>
              <a:t>, </a:t>
            </a:r>
            <a:r>
              <a:rPr lang="en-US" dirty="0" err="1"/>
              <a:t>totalCPU,MaxRSS,MaxVMSize</a:t>
            </a:r>
            <a:r>
              <a:rPr lang="en-US" dirty="0"/>
              <a:t>, </a:t>
            </a:r>
            <a:r>
              <a:rPr lang="en-US" dirty="0" err="1"/>
              <a:t>ncpus,NTasks,ExitCode</a:t>
            </a:r>
            <a:r>
              <a:rPr lang="en-US" dirty="0"/>
              <a:t>‘</a:t>
            </a:r>
          </a:p>
          <a:p>
            <a:r>
              <a:rPr lang="en-US" dirty="0"/>
              <a:t>Use </a:t>
            </a:r>
            <a:r>
              <a:rPr lang="en-US" dirty="0">
                <a:solidFill>
                  <a:srgbClr val="FFC000"/>
                </a:solidFill>
              </a:rPr>
              <a:t>man</a:t>
            </a:r>
            <a:r>
              <a:rPr lang="en-US" dirty="0"/>
              <a:t> pages to get </a:t>
            </a:r>
            <a:r>
              <a:rPr lang="en-US" dirty="0">
                <a:solidFill>
                  <a:srgbClr val="FFC000"/>
                </a:solidFill>
              </a:rPr>
              <a:t>much</a:t>
            </a:r>
            <a:r>
              <a:rPr lang="en-US" dirty="0"/>
              <a:t> more info!</a:t>
            </a:r>
          </a:p>
          <a:p>
            <a:pPr lvl="1"/>
            <a:r>
              <a:rPr lang="en-US" dirty="0"/>
              <a:t>man </a:t>
            </a:r>
            <a:r>
              <a:rPr lang="en-US" dirty="0" err="1"/>
              <a:t>sbatch</a:t>
            </a:r>
            <a:endParaRPr lang="en-US" dirty="0"/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>
          <a:xfrm>
            <a:off x="241300" y="223838"/>
            <a:ext cx="8737600" cy="855662"/>
          </a:xfrm>
        </p:spPr>
        <p:txBody>
          <a:bodyPr/>
          <a:lstStyle/>
          <a:p>
            <a:r>
              <a:rPr lang="en-US" dirty="0"/>
              <a:t>Submitting Jobs: </a:t>
            </a:r>
            <a:r>
              <a:rPr lang="en-US" dirty="0" err="1"/>
              <a:t>sbatch</a:t>
            </a:r>
            <a:endParaRPr lang="en-US" dirty="0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41300" y="893618"/>
            <a:ext cx="8737600" cy="587086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Submit Jobs - </a:t>
            </a:r>
            <a:r>
              <a:rPr lang="en-US" dirty="0" err="1"/>
              <a:t>sbatch</a:t>
            </a:r>
            <a:endParaRPr lang="en-US" dirty="0"/>
          </a:p>
          <a:p>
            <a:pPr lvl="1"/>
            <a:r>
              <a:rPr lang="en-US" dirty="0"/>
              <a:t>Run large jobs out of scratch space, smaller jobs can run out of your home space</a:t>
            </a:r>
          </a:p>
          <a:p>
            <a:r>
              <a:rPr lang="en-US" dirty="0" err="1"/>
              <a:t>sbatch</a:t>
            </a:r>
            <a:r>
              <a:rPr lang="en-US" dirty="0"/>
              <a:t> [</a:t>
            </a:r>
            <a:r>
              <a:rPr lang="en-US" dirty="0" err="1"/>
              <a:t>sbacth_options</a:t>
            </a:r>
            <a:r>
              <a:rPr lang="en-US" dirty="0"/>
              <a:t>] </a:t>
            </a:r>
            <a:r>
              <a:rPr lang="en-US" dirty="0" err="1"/>
              <a:t>script_name</a:t>
            </a:r>
            <a:endParaRPr lang="en-US" dirty="0"/>
          </a:p>
          <a:p>
            <a:r>
              <a:rPr lang="en-US" dirty="0"/>
              <a:t>Common </a:t>
            </a:r>
            <a:r>
              <a:rPr lang="en-US" dirty="0" err="1"/>
              <a:t>sbatch</a:t>
            </a:r>
            <a:r>
              <a:rPr lang="en-US" dirty="0"/>
              <a:t> options: </a:t>
            </a:r>
          </a:p>
          <a:p>
            <a:pPr lvl="1"/>
            <a:r>
              <a:rPr lang="en-US" dirty="0"/>
              <a:t>-o (--output=) &lt;filename&gt; </a:t>
            </a:r>
          </a:p>
          <a:p>
            <a:pPr lvl="1"/>
            <a:r>
              <a:rPr lang="en-US" dirty="0"/>
              <a:t>-p (--partition=) &lt;partition name&gt;</a:t>
            </a:r>
          </a:p>
          <a:p>
            <a:pPr lvl="1"/>
            <a:r>
              <a:rPr lang="en-US" dirty="0"/>
              <a:t>-N (--nodes=)</a:t>
            </a:r>
          </a:p>
          <a:p>
            <a:pPr lvl="1"/>
            <a:r>
              <a:rPr lang="en-US" dirty="0"/>
              <a:t>--mem=</a:t>
            </a:r>
          </a:p>
          <a:p>
            <a:pPr lvl="1"/>
            <a:r>
              <a:rPr lang="en-US" dirty="0"/>
              <a:t>-t (--time=) </a:t>
            </a:r>
          </a:p>
          <a:p>
            <a:pPr lvl="1"/>
            <a:r>
              <a:rPr lang="en-US" dirty="0"/>
              <a:t>-J (--jobname) &lt;name&gt; </a:t>
            </a:r>
          </a:p>
          <a:p>
            <a:pPr lvl="1"/>
            <a:r>
              <a:rPr lang="en-US" dirty="0"/>
              <a:t>-n (--</a:t>
            </a:r>
            <a:r>
              <a:rPr lang="en-US" dirty="0" err="1"/>
              <a:t>ntasks</a:t>
            </a:r>
            <a:r>
              <a:rPr lang="en-US" dirty="0"/>
              <a:t>) &lt;number of tasks&gt;</a:t>
            </a:r>
          </a:p>
          <a:p>
            <a:pPr lvl="2"/>
            <a:r>
              <a:rPr lang="en-US" dirty="0"/>
              <a:t> used for parallel threaded jobs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methods to submit non-interactive batch jobs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most common method is to submit a job run script (see following examples)</a:t>
            </a:r>
          </a:p>
          <a:p>
            <a:pPr lvl="1"/>
            <a:r>
              <a:rPr lang="en-US" dirty="0" err="1"/>
              <a:t>sbatch</a:t>
            </a:r>
            <a:r>
              <a:rPr lang="en-US" dirty="0"/>
              <a:t> myscript.sl</a:t>
            </a:r>
          </a:p>
          <a:p>
            <a:pPr lvl="1"/>
            <a:r>
              <a:rPr lang="en-US" dirty="0"/>
              <a:t>The file (you create) has #SBATCH entries, one per option followed by the command you want to run</a:t>
            </a:r>
          </a:p>
          <a:p>
            <a:r>
              <a:rPr lang="en-US" dirty="0"/>
              <a:t>Second method is to submit on the command line using the --wrap option and to include the command you want to run in quotes (“ ”)</a:t>
            </a:r>
          </a:p>
          <a:p>
            <a:pPr lvl="1"/>
            <a:r>
              <a:rPr lang="en-US" dirty="0" err="1"/>
              <a:t>sbatch</a:t>
            </a:r>
            <a:r>
              <a:rPr lang="en-US" dirty="0"/>
              <a:t> [</a:t>
            </a:r>
            <a:r>
              <a:rPr lang="en-US" dirty="0" err="1"/>
              <a:t>sbatch</a:t>
            </a:r>
            <a:r>
              <a:rPr lang="en-US" dirty="0"/>
              <a:t> options] --wrap “command to run”</a:t>
            </a:r>
          </a:p>
          <a:p>
            <a:pPr marL="457200" lvl="1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223838"/>
            <a:ext cx="8582269" cy="635854"/>
          </a:xfrm>
        </p:spPr>
        <p:txBody>
          <a:bodyPr/>
          <a:lstStyle/>
          <a:p>
            <a:r>
              <a:rPr lang="en-US" dirty="0"/>
              <a:t>SLURM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300" y="859692"/>
            <a:ext cx="8644792" cy="4391268"/>
          </a:xfrm>
        </p:spPr>
        <p:txBody>
          <a:bodyPr/>
          <a:lstStyle/>
          <a:p>
            <a:r>
              <a:rPr lang="en-US" dirty="0"/>
              <a:t>SLURM groups nodes into collections called “partitions” and each partition has a name.</a:t>
            </a:r>
          </a:p>
          <a:p>
            <a:r>
              <a:rPr lang="en-US" dirty="0"/>
              <a:t>On Longleaf the “general” partition has the general compute nodes and big data nodes, the “</a:t>
            </a:r>
            <a:r>
              <a:rPr lang="en-US" dirty="0" err="1"/>
              <a:t>bigmem</a:t>
            </a:r>
            <a:r>
              <a:rPr lang="en-US" dirty="0"/>
              <a:t>” partition has the </a:t>
            </a:r>
            <a:r>
              <a:rPr lang="en-US" dirty="0" err="1"/>
              <a:t>bigmem</a:t>
            </a:r>
            <a:r>
              <a:rPr lang="en-US" dirty="0"/>
              <a:t> nodes, and the “</a:t>
            </a:r>
            <a:r>
              <a:rPr lang="en-US" dirty="0" err="1"/>
              <a:t>gpu</a:t>
            </a:r>
            <a:r>
              <a:rPr lang="en-US" dirty="0"/>
              <a:t>” and “</a:t>
            </a:r>
            <a:r>
              <a:rPr lang="en-US" dirty="0" err="1"/>
              <a:t>volta-gpu</a:t>
            </a:r>
            <a:r>
              <a:rPr lang="en-US" dirty="0"/>
              <a:t>” partitions have the </a:t>
            </a:r>
            <a:r>
              <a:rPr lang="en-US" dirty="0" err="1"/>
              <a:t>gpu</a:t>
            </a:r>
            <a:r>
              <a:rPr lang="en-US" dirty="0"/>
              <a:t> nodes.</a:t>
            </a:r>
          </a:p>
          <a:p>
            <a:r>
              <a:rPr lang="en-US" dirty="0"/>
              <a:t>The partitions also serve special purposes, i.e. the “interact” partition is for interactive jobs, the “</a:t>
            </a:r>
            <a:r>
              <a:rPr lang="en-US" dirty="0" err="1"/>
              <a:t>bigmem</a:t>
            </a:r>
            <a:r>
              <a:rPr lang="en-US" dirty="0"/>
              <a:t>” partition is for very large memory jobs, the “</a:t>
            </a:r>
            <a:r>
              <a:rPr lang="en-US" dirty="0" err="1"/>
              <a:t>gpu</a:t>
            </a:r>
            <a:r>
              <a:rPr lang="en-US" dirty="0"/>
              <a:t>” and “</a:t>
            </a:r>
            <a:r>
              <a:rPr lang="en-US" dirty="0" err="1"/>
              <a:t>volta-gpu</a:t>
            </a:r>
            <a:r>
              <a:rPr lang="en-US" dirty="0"/>
              <a:t>” partitions are for </a:t>
            </a:r>
            <a:r>
              <a:rPr lang="en-US" dirty="0" err="1"/>
              <a:t>gpu</a:t>
            </a:r>
            <a:r>
              <a:rPr lang="en-US" dirty="0"/>
              <a:t> jobs, etc.</a:t>
            </a:r>
          </a:p>
        </p:txBody>
      </p:sp>
    </p:spTree>
    <p:extLst>
      <p:ext uri="{BB962C8B-B14F-4D97-AF65-F5344CB8AC3E}">
        <p14:creationId xmlns:p14="http://schemas.microsoft.com/office/powerpoint/2010/main" val="26758015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FB247-C651-4C3C-8355-4EF4B32FB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SLURM specialized partitions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04808-CD3A-4C80-BAB0-0661BF1D7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548" y="1282701"/>
            <a:ext cx="9021452" cy="4853404"/>
          </a:xfrm>
        </p:spPr>
        <p:txBody>
          <a:bodyPr>
            <a:normAutofit/>
          </a:bodyPr>
          <a:lstStyle/>
          <a:p>
            <a:r>
              <a:rPr lang="en-US" dirty="0"/>
              <a:t>SNP (Single Node Parallel)</a:t>
            </a:r>
          </a:p>
          <a:p>
            <a:r>
              <a:rPr lang="en-US" dirty="0"/>
              <a:t>The SNP partition is designed to support parallel jobs that are not wide enough to warrant multimode processing on Dogwood, yet require a sufficient percentage of cores/memory from single node to be worthwhile scheduling a full node. </a:t>
            </a:r>
          </a:p>
          <a:p>
            <a:r>
              <a:rPr lang="en-US" dirty="0"/>
              <a:t>Available upon request only, with PI approval. </a:t>
            </a:r>
          </a:p>
          <a:p>
            <a:r>
              <a:rPr lang="en-US" dirty="0"/>
              <a:t>Need “-p </a:t>
            </a:r>
            <a:r>
              <a:rPr lang="en-US" dirty="0" err="1"/>
              <a:t>snp</a:t>
            </a:r>
            <a:r>
              <a:rPr lang="en-US" dirty="0"/>
              <a:t>” and “—</a:t>
            </a:r>
            <a:r>
              <a:rPr lang="en-US" dirty="0" err="1"/>
              <a:t>qos</a:t>
            </a:r>
            <a:r>
              <a:rPr lang="en-US" dirty="0"/>
              <a:t>=</a:t>
            </a:r>
            <a:r>
              <a:rPr lang="en-US" dirty="0" err="1"/>
              <a:t>snp_access</a:t>
            </a:r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13052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job submissions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bring up the </a:t>
            </a:r>
            <a:r>
              <a:rPr lang="en-US" dirty="0" err="1"/>
              <a:t>Matlab</a:t>
            </a:r>
            <a:r>
              <a:rPr lang="en-US" dirty="0"/>
              <a:t> GUI: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srun</a:t>
            </a:r>
            <a:r>
              <a:rPr lang="en-US" dirty="0"/>
              <a:t> -n1 -p interact --x11=first </a:t>
            </a:r>
            <a:r>
              <a:rPr lang="en-US" dirty="0" err="1"/>
              <a:t>matlab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         -</a:t>
            </a:r>
            <a:r>
              <a:rPr lang="en-US" dirty="0" err="1"/>
              <a:t>singleCompThred</a:t>
            </a:r>
            <a:endParaRPr lang="en-US" dirty="0"/>
          </a:p>
          <a:p>
            <a:r>
              <a:rPr lang="en-US" dirty="0"/>
              <a:t>To bring up the Stata GUI: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salloc</a:t>
            </a:r>
            <a:r>
              <a:rPr lang="en-US" dirty="0"/>
              <a:t> -n1 -p interact --x11=first </a:t>
            </a:r>
            <a:r>
              <a:rPr lang="en-US" dirty="0" err="1"/>
              <a:t>xstata</a:t>
            </a:r>
            <a:r>
              <a:rPr lang="en-US" dirty="0"/>
              <a:t>-se</a:t>
            </a:r>
          </a:p>
          <a:p>
            <a:r>
              <a:rPr lang="en-US" dirty="0"/>
              <a:t>To bring up a bash session: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srun</a:t>
            </a:r>
            <a:r>
              <a:rPr lang="en-US" dirty="0"/>
              <a:t> -n1 -p interact --x11=first --</a:t>
            </a:r>
            <a:r>
              <a:rPr lang="en-US" dirty="0" err="1"/>
              <a:t>pty</a:t>
            </a:r>
            <a:r>
              <a:rPr lang="en-US" dirty="0"/>
              <a:t> /bin/bash</a:t>
            </a:r>
          </a:p>
          <a:p>
            <a:pPr marL="0" indent="0">
              <a:buNone/>
            </a:pPr>
            <a:r>
              <a:rPr lang="en-US" dirty="0"/>
              <a:t>Note. For the GUI to display locally you will need a X connection to the cluster.</a:t>
            </a:r>
          </a:p>
        </p:txBody>
      </p:sp>
    </p:spTree>
    <p:extLst>
      <p:ext uri="{BB962C8B-B14F-4D97-AF65-F5344CB8AC3E}">
        <p14:creationId xmlns:p14="http://schemas.microsoft.com/office/powerpoint/2010/main" val="7625230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223838"/>
            <a:ext cx="8737600" cy="888866"/>
          </a:xfrm>
        </p:spPr>
        <p:txBody>
          <a:bodyPr/>
          <a:lstStyle/>
          <a:p>
            <a:r>
              <a:rPr lang="en-US" dirty="0" err="1"/>
              <a:t>Matlab</a:t>
            </a:r>
            <a:r>
              <a:rPr lang="en-US" dirty="0"/>
              <a:t> sample job submission script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dirty="0"/>
              <a:t>#!/bin/bash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#SBATCH -p general</a:t>
            </a:r>
          </a:p>
          <a:p>
            <a:pPr marL="0" indent="0">
              <a:buNone/>
            </a:pPr>
            <a:r>
              <a:rPr lang="en-US" sz="1600" dirty="0"/>
              <a:t>#SBATCH -N 1</a:t>
            </a:r>
          </a:p>
          <a:p>
            <a:pPr marL="0" indent="0">
              <a:buNone/>
            </a:pPr>
            <a:r>
              <a:rPr lang="en-US" sz="1600" dirty="0"/>
              <a:t>#SBATCH -t 07-00:00:00</a:t>
            </a:r>
          </a:p>
          <a:p>
            <a:pPr marL="0" indent="0">
              <a:buNone/>
            </a:pPr>
            <a:r>
              <a:rPr lang="en-US" sz="1600" dirty="0"/>
              <a:t>#SBATCH --mem=10g</a:t>
            </a:r>
          </a:p>
          <a:p>
            <a:pPr marL="0" indent="0">
              <a:buNone/>
            </a:pPr>
            <a:r>
              <a:rPr lang="en-US" sz="1600" dirty="0"/>
              <a:t>#SBATCH -n 1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 err="1"/>
              <a:t>matlab</a:t>
            </a:r>
            <a:r>
              <a:rPr lang="en-US" sz="1600" dirty="0"/>
              <a:t> -</a:t>
            </a:r>
            <a:r>
              <a:rPr lang="en-US" sz="1600" dirty="0" err="1"/>
              <a:t>nodesktop</a:t>
            </a:r>
            <a:r>
              <a:rPr lang="en-US" sz="1600" dirty="0"/>
              <a:t> -</a:t>
            </a:r>
            <a:r>
              <a:rPr lang="en-US" sz="1600" dirty="0" err="1"/>
              <a:t>nosplash</a:t>
            </a:r>
            <a:r>
              <a:rPr lang="en-US" sz="1600" dirty="0"/>
              <a:t> -</a:t>
            </a:r>
            <a:r>
              <a:rPr lang="en-US" sz="1600" dirty="0" err="1"/>
              <a:t>singleCompThread</a:t>
            </a:r>
            <a:r>
              <a:rPr lang="en-US" sz="1600" dirty="0"/>
              <a:t> -r </a:t>
            </a:r>
            <a:r>
              <a:rPr lang="en-US" sz="1600" dirty="0" err="1"/>
              <a:t>mycode</a:t>
            </a:r>
            <a:r>
              <a:rPr lang="en-US" sz="1600" dirty="0"/>
              <a:t> -</a:t>
            </a:r>
            <a:r>
              <a:rPr lang="en-US" sz="1600" dirty="0" err="1"/>
              <a:t>logfile</a:t>
            </a:r>
            <a:r>
              <a:rPr lang="en-US" sz="1600" dirty="0"/>
              <a:t> </a:t>
            </a:r>
            <a:r>
              <a:rPr lang="en-US" sz="1600" dirty="0" err="1"/>
              <a:t>mycode.out</a:t>
            </a:r>
            <a:endParaRPr lang="en-US" sz="1600" dirty="0"/>
          </a:p>
          <a:p>
            <a:r>
              <a:rPr lang="en-US" sz="2800" dirty="0"/>
              <a:t>Submits a single </a:t>
            </a:r>
            <a:r>
              <a:rPr lang="en-US" sz="2800" dirty="0" err="1"/>
              <a:t>cpu</a:t>
            </a:r>
            <a:r>
              <a:rPr lang="en-US" sz="2800" dirty="0"/>
              <a:t> </a:t>
            </a:r>
            <a:r>
              <a:rPr lang="en-US" sz="2800" dirty="0" err="1"/>
              <a:t>Matlab</a:t>
            </a:r>
            <a:r>
              <a:rPr lang="en-US" sz="2800" dirty="0"/>
              <a:t> job.</a:t>
            </a:r>
          </a:p>
          <a:p>
            <a:r>
              <a:rPr lang="en-US" sz="2800" dirty="0"/>
              <a:t>general partition, 7-day runtime limit, 10 GB memory limit.</a:t>
            </a:r>
          </a:p>
        </p:txBody>
      </p:sp>
    </p:spTree>
    <p:extLst>
      <p:ext uri="{BB962C8B-B14F-4D97-AF65-F5344CB8AC3E}">
        <p14:creationId xmlns:p14="http://schemas.microsoft.com/office/powerpoint/2010/main" val="22481805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Matlab</a:t>
            </a:r>
            <a:r>
              <a:rPr lang="en-US" dirty="0"/>
              <a:t> sample job submission script #2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dirty="0"/>
              <a:t>#!/bin/bash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#SBATCH -p general</a:t>
            </a:r>
          </a:p>
          <a:p>
            <a:pPr marL="0" indent="0">
              <a:buNone/>
            </a:pPr>
            <a:r>
              <a:rPr lang="en-US" sz="1600" dirty="0"/>
              <a:t>#SBATCH -N 1</a:t>
            </a:r>
          </a:p>
          <a:p>
            <a:pPr marL="0" indent="0">
              <a:buNone/>
            </a:pPr>
            <a:r>
              <a:rPr lang="en-US" sz="1600" dirty="0"/>
              <a:t>#SBATCH -t 02:00:00</a:t>
            </a:r>
          </a:p>
          <a:p>
            <a:pPr marL="0" indent="0">
              <a:buNone/>
            </a:pPr>
            <a:r>
              <a:rPr lang="en-US" sz="1600" dirty="0"/>
              <a:t>#SBATCH --mem=3g</a:t>
            </a:r>
          </a:p>
          <a:p>
            <a:pPr marL="0" indent="0">
              <a:buNone/>
            </a:pPr>
            <a:r>
              <a:rPr lang="en-US" sz="1600" dirty="0"/>
              <a:t>#SBATCH -n 24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 err="1"/>
              <a:t>matlab</a:t>
            </a:r>
            <a:r>
              <a:rPr lang="en-US" sz="1600" dirty="0"/>
              <a:t> -</a:t>
            </a:r>
            <a:r>
              <a:rPr lang="en-US" sz="1600" dirty="0" err="1"/>
              <a:t>nodesktop</a:t>
            </a:r>
            <a:r>
              <a:rPr lang="en-US" sz="1600" dirty="0"/>
              <a:t> -</a:t>
            </a:r>
            <a:r>
              <a:rPr lang="en-US" sz="1600" dirty="0" err="1"/>
              <a:t>nosplash</a:t>
            </a:r>
            <a:r>
              <a:rPr lang="en-US" sz="1600" dirty="0"/>
              <a:t> -</a:t>
            </a:r>
            <a:r>
              <a:rPr lang="en-US" sz="1600" dirty="0" err="1"/>
              <a:t>singleCompThread</a:t>
            </a:r>
            <a:r>
              <a:rPr lang="en-US" sz="1600" dirty="0"/>
              <a:t> -r </a:t>
            </a:r>
            <a:r>
              <a:rPr lang="en-US" sz="1600" dirty="0" err="1"/>
              <a:t>mycode</a:t>
            </a:r>
            <a:r>
              <a:rPr lang="en-US" sz="1600" dirty="0"/>
              <a:t> -</a:t>
            </a:r>
            <a:r>
              <a:rPr lang="en-US" sz="1600" dirty="0" err="1"/>
              <a:t>logfile</a:t>
            </a:r>
            <a:r>
              <a:rPr lang="en-US" sz="1600" dirty="0"/>
              <a:t> </a:t>
            </a:r>
            <a:r>
              <a:rPr lang="en-US" sz="1600" dirty="0" err="1"/>
              <a:t>mycode.out</a:t>
            </a:r>
            <a:endParaRPr lang="en-US" sz="1600" dirty="0"/>
          </a:p>
          <a:p>
            <a:r>
              <a:rPr lang="en-US" sz="2800" dirty="0"/>
              <a:t>Submits a 24-core, single node </a:t>
            </a:r>
            <a:r>
              <a:rPr lang="en-US" sz="2800" dirty="0" err="1"/>
              <a:t>Matlab</a:t>
            </a:r>
            <a:r>
              <a:rPr lang="en-US" sz="2800" dirty="0"/>
              <a:t> job (i.e. using </a:t>
            </a:r>
            <a:r>
              <a:rPr lang="en-US" sz="2800" dirty="0" err="1"/>
              <a:t>Matlab’s</a:t>
            </a:r>
            <a:r>
              <a:rPr lang="en-US" sz="2800" dirty="0"/>
              <a:t> Parallel Computing Toolbox).</a:t>
            </a:r>
          </a:p>
          <a:p>
            <a:r>
              <a:rPr lang="en-US" sz="2800" dirty="0"/>
              <a:t>general partition, 2-hour runtime limit, 3 GB memory limit.</a:t>
            </a:r>
          </a:p>
        </p:txBody>
      </p:sp>
    </p:spTree>
    <p:extLst>
      <p:ext uri="{BB962C8B-B14F-4D97-AF65-F5344CB8AC3E}">
        <p14:creationId xmlns:p14="http://schemas.microsoft.com/office/powerpoint/2010/main" val="603268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fall_unc_ch_scenes_10_002-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66"/>
          <a:stretch>
            <a:fillRect/>
          </a:stretch>
        </p:blipFill>
        <p:spPr bwMode="auto">
          <a:xfrm>
            <a:off x="438824" y="618186"/>
            <a:ext cx="3863193" cy="555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181856" y="2807597"/>
            <a:ext cx="4962143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rgbClr val="FFC000"/>
                </a:solidFill>
                <a:latin typeface="Arial" charset="0"/>
              </a:rPr>
              <a:t>What is a compute cluster?</a:t>
            </a:r>
            <a:br>
              <a:rPr lang="en-US" sz="4800" dirty="0">
                <a:solidFill>
                  <a:srgbClr val="FFC000"/>
                </a:solidFill>
                <a:latin typeface="Arial" charset="0"/>
              </a:rPr>
            </a:br>
            <a:r>
              <a:rPr lang="en-US" sz="4800" dirty="0">
                <a:solidFill>
                  <a:srgbClr val="FFC000"/>
                </a:solidFill>
                <a:latin typeface="Arial" charset="0"/>
              </a:rPr>
              <a:t>What exactly is Longleaf?</a:t>
            </a:r>
            <a:endParaRPr lang="en-US" sz="48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Matlab</a:t>
            </a:r>
            <a:r>
              <a:rPr lang="en-US" dirty="0"/>
              <a:t> sample job submission script #3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dirty="0"/>
              <a:t>#!/bin/bash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#SBATCH -p </a:t>
            </a:r>
            <a:r>
              <a:rPr lang="en-US" sz="1600" dirty="0" err="1"/>
              <a:t>gpu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#SBATCH -N 1</a:t>
            </a:r>
          </a:p>
          <a:p>
            <a:pPr marL="0" indent="0">
              <a:buNone/>
            </a:pPr>
            <a:r>
              <a:rPr lang="en-US" sz="1600" dirty="0"/>
              <a:t>#SBATCH -t 30</a:t>
            </a:r>
          </a:p>
          <a:p>
            <a:pPr marL="0" indent="0">
              <a:buNone/>
            </a:pPr>
            <a:r>
              <a:rPr lang="en-US" sz="1600" dirty="0"/>
              <a:t>#SBATCH --</a:t>
            </a:r>
            <a:r>
              <a:rPr lang="en-US" sz="1600" dirty="0" err="1"/>
              <a:t>qos</a:t>
            </a:r>
            <a:r>
              <a:rPr lang="en-US" sz="1600" dirty="0"/>
              <a:t> </a:t>
            </a:r>
            <a:r>
              <a:rPr lang="en-US" sz="1600" dirty="0" err="1"/>
              <a:t>gpu_access</a:t>
            </a:r>
            <a:r>
              <a:rPr lang="en-US" sz="1600" dirty="0"/>
              <a:t> </a:t>
            </a:r>
          </a:p>
          <a:p>
            <a:pPr marL="0" indent="0">
              <a:buNone/>
            </a:pPr>
            <a:r>
              <a:rPr lang="en-US" sz="1600" dirty="0"/>
              <a:t>#SBATCH --</a:t>
            </a:r>
            <a:r>
              <a:rPr lang="en-US" sz="1600" dirty="0" err="1"/>
              <a:t>gres</a:t>
            </a:r>
            <a:r>
              <a:rPr lang="en-US" sz="1600" dirty="0"/>
              <a:t>=gpu:1</a:t>
            </a:r>
          </a:p>
          <a:p>
            <a:pPr marL="0" indent="0">
              <a:buNone/>
            </a:pPr>
            <a:r>
              <a:rPr lang="en-US" sz="1600" dirty="0"/>
              <a:t>#SBATCH -n 1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 err="1"/>
              <a:t>matlab</a:t>
            </a:r>
            <a:r>
              <a:rPr lang="en-US" sz="1600" dirty="0"/>
              <a:t> -</a:t>
            </a:r>
            <a:r>
              <a:rPr lang="en-US" sz="1600" dirty="0" err="1"/>
              <a:t>nodesktop</a:t>
            </a:r>
            <a:r>
              <a:rPr lang="en-US" sz="1600" dirty="0"/>
              <a:t> -</a:t>
            </a:r>
            <a:r>
              <a:rPr lang="en-US" sz="1600" dirty="0" err="1"/>
              <a:t>nosplash</a:t>
            </a:r>
            <a:r>
              <a:rPr lang="en-US" sz="1600" dirty="0"/>
              <a:t> -</a:t>
            </a:r>
            <a:r>
              <a:rPr lang="en-US" sz="1600" dirty="0" err="1"/>
              <a:t>singleCompThread</a:t>
            </a:r>
            <a:r>
              <a:rPr lang="en-US" sz="1600" dirty="0"/>
              <a:t> -r </a:t>
            </a:r>
            <a:r>
              <a:rPr lang="en-US" sz="1600" dirty="0" err="1"/>
              <a:t>mycode</a:t>
            </a:r>
            <a:r>
              <a:rPr lang="en-US" sz="1600" dirty="0"/>
              <a:t> -</a:t>
            </a:r>
            <a:r>
              <a:rPr lang="en-US" sz="1600" dirty="0" err="1"/>
              <a:t>logfile</a:t>
            </a:r>
            <a:r>
              <a:rPr lang="en-US" sz="1600" dirty="0"/>
              <a:t> </a:t>
            </a:r>
            <a:r>
              <a:rPr lang="en-US" sz="1600" dirty="0" err="1"/>
              <a:t>mycode.out</a:t>
            </a:r>
            <a:endParaRPr lang="en-US" sz="1600" dirty="0"/>
          </a:p>
          <a:p>
            <a:r>
              <a:rPr lang="en-US" sz="2800" dirty="0"/>
              <a:t>Submits a single-</a:t>
            </a:r>
            <a:r>
              <a:rPr lang="en-US" sz="2800" dirty="0" err="1"/>
              <a:t>gpu</a:t>
            </a:r>
            <a:r>
              <a:rPr lang="en-US" sz="2800" dirty="0"/>
              <a:t> </a:t>
            </a:r>
            <a:r>
              <a:rPr lang="en-US" sz="2800" dirty="0" err="1"/>
              <a:t>Matlab</a:t>
            </a:r>
            <a:r>
              <a:rPr lang="en-US" sz="2800" dirty="0"/>
              <a:t> job.</a:t>
            </a:r>
          </a:p>
          <a:p>
            <a:r>
              <a:rPr lang="en-US" sz="2800" dirty="0" err="1"/>
              <a:t>gpu</a:t>
            </a:r>
            <a:r>
              <a:rPr lang="en-US" sz="2800" dirty="0"/>
              <a:t> partition, 30 minute runtime limit.</a:t>
            </a:r>
          </a:p>
        </p:txBody>
      </p:sp>
    </p:spTree>
    <p:extLst>
      <p:ext uri="{BB962C8B-B14F-4D97-AF65-F5344CB8AC3E}">
        <p14:creationId xmlns:p14="http://schemas.microsoft.com/office/powerpoint/2010/main" val="13883639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Matlab</a:t>
            </a:r>
            <a:r>
              <a:rPr lang="en-US" dirty="0"/>
              <a:t> sample job submission script #4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dirty="0"/>
              <a:t>#!/bin/bash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#SBATCH -p </a:t>
            </a:r>
            <a:r>
              <a:rPr lang="en-US" sz="1600" dirty="0" err="1"/>
              <a:t>bigmem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#SBATCH -N 1</a:t>
            </a:r>
          </a:p>
          <a:p>
            <a:pPr marL="0" indent="0">
              <a:buNone/>
            </a:pPr>
            <a:r>
              <a:rPr lang="en-US" sz="1600" dirty="0"/>
              <a:t>#SBATCH -t 7-</a:t>
            </a:r>
          </a:p>
          <a:p>
            <a:pPr marL="0" indent="0">
              <a:buNone/>
            </a:pPr>
            <a:r>
              <a:rPr lang="en-US" sz="1600" dirty="0"/>
              <a:t>#SBATCH --</a:t>
            </a:r>
            <a:r>
              <a:rPr lang="en-US" sz="1600" dirty="0" err="1"/>
              <a:t>qos</a:t>
            </a:r>
            <a:r>
              <a:rPr lang="en-US" sz="1600" dirty="0"/>
              <a:t> </a:t>
            </a:r>
            <a:r>
              <a:rPr lang="en-US" sz="1600" dirty="0" err="1"/>
              <a:t>bigmem_access</a:t>
            </a:r>
            <a:r>
              <a:rPr lang="en-US" sz="1600" dirty="0"/>
              <a:t> </a:t>
            </a:r>
          </a:p>
          <a:p>
            <a:pPr marL="0" indent="0">
              <a:buNone/>
            </a:pPr>
            <a:r>
              <a:rPr lang="en-US" sz="1600" dirty="0"/>
              <a:t>#SBATCH -n 1</a:t>
            </a:r>
          </a:p>
          <a:p>
            <a:pPr marL="0" indent="0">
              <a:buNone/>
            </a:pPr>
            <a:r>
              <a:rPr lang="en-US" sz="1600" dirty="0"/>
              <a:t>#SBATCH --mem=500g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 err="1"/>
              <a:t>matlab</a:t>
            </a:r>
            <a:r>
              <a:rPr lang="en-US" sz="1600" dirty="0"/>
              <a:t> -</a:t>
            </a:r>
            <a:r>
              <a:rPr lang="en-US" sz="1600" dirty="0" err="1"/>
              <a:t>nodesktop</a:t>
            </a:r>
            <a:r>
              <a:rPr lang="en-US" sz="1600" dirty="0"/>
              <a:t> -</a:t>
            </a:r>
            <a:r>
              <a:rPr lang="en-US" sz="1600" dirty="0" err="1"/>
              <a:t>nosplash</a:t>
            </a:r>
            <a:r>
              <a:rPr lang="en-US" sz="1600" dirty="0"/>
              <a:t> -</a:t>
            </a:r>
            <a:r>
              <a:rPr lang="en-US" sz="1600" dirty="0" err="1"/>
              <a:t>singleCompThread</a:t>
            </a:r>
            <a:r>
              <a:rPr lang="en-US" sz="1600" dirty="0"/>
              <a:t> -r </a:t>
            </a:r>
            <a:r>
              <a:rPr lang="en-US" sz="1600" dirty="0" err="1"/>
              <a:t>mycode</a:t>
            </a:r>
            <a:r>
              <a:rPr lang="en-US" sz="1600" dirty="0"/>
              <a:t> -</a:t>
            </a:r>
            <a:r>
              <a:rPr lang="en-US" sz="1600" dirty="0" err="1"/>
              <a:t>logfile</a:t>
            </a:r>
            <a:r>
              <a:rPr lang="en-US" sz="1600" dirty="0"/>
              <a:t> </a:t>
            </a:r>
            <a:r>
              <a:rPr lang="en-US" sz="1600" dirty="0" err="1"/>
              <a:t>mycode.out</a:t>
            </a:r>
            <a:endParaRPr lang="en-US" sz="1600" dirty="0"/>
          </a:p>
          <a:p>
            <a:r>
              <a:rPr lang="en-US" sz="2800" dirty="0"/>
              <a:t>Submits a single-</a:t>
            </a:r>
            <a:r>
              <a:rPr lang="en-US" sz="2800" dirty="0" err="1"/>
              <a:t>cpu</a:t>
            </a:r>
            <a:r>
              <a:rPr lang="en-US" sz="2800" dirty="0"/>
              <a:t>, single node large memory </a:t>
            </a:r>
            <a:r>
              <a:rPr lang="en-US" sz="2800" dirty="0" err="1"/>
              <a:t>Matlab</a:t>
            </a:r>
            <a:r>
              <a:rPr lang="en-US" sz="2800" dirty="0"/>
              <a:t> job.</a:t>
            </a:r>
          </a:p>
          <a:p>
            <a:r>
              <a:rPr lang="en-US" sz="2800" dirty="0" err="1"/>
              <a:t>bigmem</a:t>
            </a:r>
            <a:r>
              <a:rPr lang="en-US" sz="2800" dirty="0"/>
              <a:t> partition, 7-day runtime limit, 500 GB memory limit </a:t>
            </a:r>
          </a:p>
        </p:txBody>
      </p:sp>
    </p:spTree>
    <p:extLst>
      <p:ext uri="{BB962C8B-B14F-4D97-AF65-F5344CB8AC3E}">
        <p14:creationId xmlns:p14="http://schemas.microsoft.com/office/powerpoint/2010/main" val="32993250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 sample job submission script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dirty="0"/>
              <a:t>#!/bin/bash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#SBATCH -p general</a:t>
            </a:r>
          </a:p>
          <a:p>
            <a:pPr marL="0" indent="0">
              <a:buNone/>
            </a:pPr>
            <a:r>
              <a:rPr lang="en-US" sz="1600" dirty="0"/>
              <a:t>#SBATCH -N 1</a:t>
            </a:r>
          </a:p>
          <a:p>
            <a:pPr marL="0" indent="0">
              <a:buNone/>
            </a:pPr>
            <a:r>
              <a:rPr lang="en-US" sz="1600" dirty="0"/>
              <a:t>#SBATCH -t 07-00:00:00</a:t>
            </a:r>
          </a:p>
          <a:p>
            <a:pPr marL="0" indent="0">
              <a:buNone/>
            </a:pPr>
            <a:r>
              <a:rPr lang="en-US" sz="1600" dirty="0"/>
              <a:t>#SBATCH --mem=10g</a:t>
            </a:r>
          </a:p>
          <a:p>
            <a:pPr marL="0" indent="0">
              <a:buNone/>
            </a:pPr>
            <a:r>
              <a:rPr lang="en-US" sz="1600" dirty="0"/>
              <a:t>#SBATCH -n 1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R CMD BATCH --no-save </a:t>
            </a:r>
            <a:r>
              <a:rPr lang="en-US" sz="1600" dirty="0" err="1"/>
              <a:t>mycode.R</a:t>
            </a:r>
            <a:r>
              <a:rPr lang="en-US" sz="1600" dirty="0"/>
              <a:t> </a:t>
            </a:r>
            <a:r>
              <a:rPr lang="en-US" sz="1600" dirty="0" err="1"/>
              <a:t>mycode.Rout</a:t>
            </a:r>
            <a:endParaRPr lang="en-US" sz="1600" dirty="0"/>
          </a:p>
          <a:p>
            <a:r>
              <a:rPr lang="en-US" sz="2800" dirty="0"/>
              <a:t>Submits a single </a:t>
            </a:r>
            <a:r>
              <a:rPr lang="en-US" sz="2800" dirty="0" err="1"/>
              <a:t>cpu</a:t>
            </a:r>
            <a:r>
              <a:rPr lang="en-US" sz="2800" dirty="0"/>
              <a:t> R job.</a:t>
            </a:r>
          </a:p>
          <a:p>
            <a:r>
              <a:rPr lang="en-US" sz="2800" dirty="0"/>
              <a:t>general partition, 7-day runtime limit, 10 GB memory limit.</a:t>
            </a:r>
          </a:p>
        </p:txBody>
      </p:sp>
    </p:spTree>
    <p:extLst>
      <p:ext uri="{BB962C8B-B14F-4D97-AF65-F5344CB8AC3E}">
        <p14:creationId xmlns:p14="http://schemas.microsoft.com/office/powerpoint/2010/main" val="28616185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 sample job submission script #2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dirty="0"/>
              <a:t>#!/bin/bash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#SBATCH -p general</a:t>
            </a:r>
          </a:p>
          <a:p>
            <a:pPr marL="0" indent="0">
              <a:buNone/>
            </a:pPr>
            <a:r>
              <a:rPr lang="en-US" sz="1600" dirty="0"/>
              <a:t>#SBATCH -N 1</a:t>
            </a:r>
          </a:p>
          <a:p>
            <a:pPr marL="0" indent="0">
              <a:buNone/>
            </a:pPr>
            <a:r>
              <a:rPr lang="en-US" sz="1600" dirty="0"/>
              <a:t>#SBATCH -t 02:00:00</a:t>
            </a:r>
          </a:p>
          <a:p>
            <a:pPr marL="0" indent="0">
              <a:buNone/>
            </a:pPr>
            <a:r>
              <a:rPr lang="en-US" sz="1600" dirty="0"/>
              <a:t>#SBATCH --mem=3g</a:t>
            </a:r>
          </a:p>
          <a:p>
            <a:pPr marL="0" indent="0">
              <a:buNone/>
            </a:pPr>
            <a:r>
              <a:rPr lang="en-US" sz="1600" dirty="0"/>
              <a:t>#SBATCH -n 24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R CMD BATCH --no-save </a:t>
            </a:r>
            <a:r>
              <a:rPr lang="en-US" sz="1600" dirty="0" err="1"/>
              <a:t>mycode.R</a:t>
            </a:r>
            <a:r>
              <a:rPr lang="en-US" sz="1600" dirty="0"/>
              <a:t> </a:t>
            </a:r>
            <a:r>
              <a:rPr lang="en-US" sz="1600" dirty="0" err="1"/>
              <a:t>mycode.Rout</a:t>
            </a:r>
            <a:endParaRPr lang="en-US" sz="1600" dirty="0"/>
          </a:p>
          <a:p>
            <a:r>
              <a:rPr lang="en-US" sz="2800" dirty="0"/>
              <a:t>Submits a 24-core, single node R job (i.e. using one of R’s parallel libraries).</a:t>
            </a:r>
          </a:p>
          <a:p>
            <a:r>
              <a:rPr lang="en-US" sz="2800" dirty="0"/>
              <a:t>general partition, 2-hour runtime limit, 3 GB memory limit.</a:t>
            </a:r>
          </a:p>
        </p:txBody>
      </p:sp>
    </p:spTree>
    <p:extLst>
      <p:ext uri="{BB962C8B-B14F-4D97-AF65-F5344CB8AC3E}">
        <p14:creationId xmlns:p14="http://schemas.microsoft.com/office/powerpoint/2010/main" val="33474035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 sample job submission script #3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dirty="0"/>
              <a:t>#!/bin/bash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#SBATCH -p </a:t>
            </a:r>
            <a:r>
              <a:rPr lang="en-US" sz="1600" dirty="0" err="1"/>
              <a:t>bigmem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#SBATCH -N 1</a:t>
            </a:r>
          </a:p>
          <a:p>
            <a:pPr marL="0" indent="0">
              <a:buNone/>
            </a:pPr>
            <a:r>
              <a:rPr lang="en-US" sz="1600" dirty="0"/>
              <a:t>#SBATCH -t 7-</a:t>
            </a:r>
          </a:p>
          <a:p>
            <a:pPr marL="0" indent="0">
              <a:buNone/>
            </a:pPr>
            <a:r>
              <a:rPr lang="en-US" sz="1600" dirty="0"/>
              <a:t>#SBATCH --</a:t>
            </a:r>
            <a:r>
              <a:rPr lang="en-US" sz="1600" dirty="0" err="1"/>
              <a:t>qos</a:t>
            </a:r>
            <a:r>
              <a:rPr lang="en-US" sz="1600" dirty="0"/>
              <a:t> </a:t>
            </a:r>
            <a:r>
              <a:rPr lang="en-US" sz="1600" dirty="0" err="1"/>
              <a:t>bigmem_access</a:t>
            </a:r>
            <a:r>
              <a:rPr lang="en-US" sz="1600" dirty="0"/>
              <a:t> </a:t>
            </a:r>
          </a:p>
          <a:p>
            <a:pPr marL="0" indent="0">
              <a:buNone/>
            </a:pPr>
            <a:r>
              <a:rPr lang="en-US" sz="1600" dirty="0"/>
              <a:t>#SBATCH -n 1</a:t>
            </a:r>
          </a:p>
          <a:p>
            <a:pPr marL="0" indent="0">
              <a:buNone/>
            </a:pPr>
            <a:r>
              <a:rPr lang="en-US" sz="1600" dirty="0"/>
              <a:t>#SBATCH --mem=500g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R CMD BATCH --no-save </a:t>
            </a:r>
            <a:r>
              <a:rPr lang="en-US" sz="1600" dirty="0" err="1"/>
              <a:t>mycode.R</a:t>
            </a:r>
            <a:r>
              <a:rPr lang="en-US" sz="1600" dirty="0"/>
              <a:t> </a:t>
            </a:r>
            <a:r>
              <a:rPr lang="en-US" sz="1600" dirty="0" err="1"/>
              <a:t>mycode.Rout</a:t>
            </a:r>
            <a:endParaRPr lang="en-US" sz="1600" dirty="0"/>
          </a:p>
          <a:p>
            <a:r>
              <a:rPr lang="en-US" sz="2800" dirty="0"/>
              <a:t>Submits a single-</a:t>
            </a:r>
            <a:r>
              <a:rPr lang="en-US" sz="2800" dirty="0" err="1"/>
              <a:t>cpu</a:t>
            </a:r>
            <a:r>
              <a:rPr lang="en-US" sz="2800" dirty="0"/>
              <a:t>, single node large R memory job.</a:t>
            </a:r>
          </a:p>
          <a:p>
            <a:r>
              <a:rPr lang="en-US" sz="2800" dirty="0" err="1"/>
              <a:t>bigmem</a:t>
            </a:r>
            <a:r>
              <a:rPr lang="en-US" sz="2800" dirty="0"/>
              <a:t> partition, 7-day runtime limit, 500 GB memory limit </a:t>
            </a:r>
          </a:p>
        </p:txBody>
      </p:sp>
    </p:spTree>
    <p:extLst>
      <p:ext uri="{BB962C8B-B14F-4D97-AF65-F5344CB8AC3E}">
        <p14:creationId xmlns:p14="http://schemas.microsoft.com/office/powerpoint/2010/main" val="31758945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sample job submission script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dirty="0"/>
              <a:t>#!/bin/bash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#SBATCH -p general</a:t>
            </a:r>
          </a:p>
          <a:p>
            <a:pPr marL="0" indent="0">
              <a:buNone/>
            </a:pPr>
            <a:r>
              <a:rPr lang="en-US" sz="1600" dirty="0"/>
              <a:t>#SBATCH -N 1</a:t>
            </a:r>
          </a:p>
          <a:p>
            <a:pPr marL="0" indent="0">
              <a:buNone/>
            </a:pPr>
            <a:r>
              <a:rPr lang="en-US" sz="1600" dirty="0"/>
              <a:t>#SBATCH -t 07-00:00:00</a:t>
            </a:r>
          </a:p>
          <a:p>
            <a:pPr marL="0" indent="0">
              <a:buNone/>
            </a:pPr>
            <a:r>
              <a:rPr lang="en-US" sz="1600" dirty="0"/>
              <a:t>#SBATCH --mem=10g</a:t>
            </a:r>
          </a:p>
          <a:p>
            <a:pPr marL="0" indent="0">
              <a:buNone/>
            </a:pPr>
            <a:r>
              <a:rPr lang="en-US" sz="1600" dirty="0"/>
              <a:t>#SBATCH -n 1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python mycode.py</a:t>
            </a:r>
          </a:p>
          <a:p>
            <a:r>
              <a:rPr lang="en-US" sz="2800" dirty="0"/>
              <a:t>Submits a single </a:t>
            </a:r>
            <a:r>
              <a:rPr lang="en-US" sz="2800" dirty="0" err="1"/>
              <a:t>cpu</a:t>
            </a:r>
            <a:r>
              <a:rPr lang="en-US" sz="2800" dirty="0"/>
              <a:t> Python job.</a:t>
            </a:r>
          </a:p>
          <a:p>
            <a:r>
              <a:rPr lang="en-US" sz="2800" dirty="0"/>
              <a:t>general partition, 7-day runtime limit, 10 GB memory limit.</a:t>
            </a:r>
          </a:p>
        </p:txBody>
      </p:sp>
    </p:spTree>
    <p:extLst>
      <p:ext uri="{BB962C8B-B14F-4D97-AF65-F5344CB8AC3E}">
        <p14:creationId xmlns:p14="http://schemas.microsoft.com/office/powerpoint/2010/main" val="29060400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sample job submission script #2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dirty="0"/>
              <a:t>#!/bin/bash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#SBATCH -p general</a:t>
            </a:r>
          </a:p>
          <a:p>
            <a:pPr marL="0" indent="0">
              <a:buNone/>
            </a:pPr>
            <a:r>
              <a:rPr lang="en-US" sz="1600" dirty="0"/>
              <a:t>#SBATCH -N 1</a:t>
            </a:r>
          </a:p>
          <a:p>
            <a:pPr marL="0" indent="0">
              <a:buNone/>
            </a:pPr>
            <a:r>
              <a:rPr lang="en-US" sz="1600" dirty="0"/>
              <a:t>#SBATCH -t 02:00:00</a:t>
            </a:r>
          </a:p>
          <a:p>
            <a:pPr marL="0" indent="0">
              <a:buNone/>
            </a:pPr>
            <a:r>
              <a:rPr lang="en-US" sz="1600" dirty="0"/>
              <a:t>#SBATCH --mem=3g</a:t>
            </a:r>
          </a:p>
          <a:p>
            <a:pPr marL="0" indent="0">
              <a:buNone/>
            </a:pPr>
            <a:r>
              <a:rPr lang="en-US" sz="1600" dirty="0"/>
              <a:t>#SBATCH -n 24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python mycode.py</a:t>
            </a:r>
          </a:p>
          <a:p>
            <a:r>
              <a:rPr lang="en-US" sz="2800" dirty="0"/>
              <a:t>Submits a 24-core, single node Python job (i.e. using one of python’s parallel packages).</a:t>
            </a:r>
          </a:p>
          <a:p>
            <a:r>
              <a:rPr lang="en-US" sz="2800" dirty="0"/>
              <a:t>general partition, 2-hour runtime limit, 3 GB memory limit.</a:t>
            </a:r>
          </a:p>
        </p:txBody>
      </p:sp>
    </p:spTree>
    <p:extLst>
      <p:ext uri="{BB962C8B-B14F-4D97-AF65-F5344CB8AC3E}">
        <p14:creationId xmlns:p14="http://schemas.microsoft.com/office/powerpoint/2010/main" val="12039750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sample job submission script #3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dirty="0"/>
              <a:t>#!/bin/bash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#SBATCH -p </a:t>
            </a:r>
            <a:r>
              <a:rPr lang="en-US" sz="1600" dirty="0" err="1"/>
              <a:t>bigmem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#SBATCH -N 1</a:t>
            </a:r>
          </a:p>
          <a:p>
            <a:pPr marL="0" indent="0">
              <a:buNone/>
            </a:pPr>
            <a:r>
              <a:rPr lang="en-US" sz="1600" dirty="0"/>
              <a:t>#SBATCH -t 7-</a:t>
            </a:r>
          </a:p>
          <a:p>
            <a:pPr marL="0" indent="0">
              <a:buNone/>
            </a:pPr>
            <a:r>
              <a:rPr lang="en-US" sz="1600" dirty="0"/>
              <a:t>#SBATCH --</a:t>
            </a:r>
            <a:r>
              <a:rPr lang="en-US" sz="1600" dirty="0" err="1"/>
              <a:t>qos</a:t>
            </a:r>
            <a:r>
              <a:rPr lang="en-US" sz="1600" dirty="0"/>
              <a:t> </a:t>
            </a:r>
            <a:r>
              <a:rPr lang="en-US" sz="1600" dirty="0" err="1"/>
              <a:t>bigmem_access</a:t>
            </a:r>
            <a:r>
              <a:rPr lang="en-US" sz="1600" dirty="0"/>
              <a:t> </a:t>
            </a:r>
          </a:p>
          <a:p>
            <a:pPr marL="0" indent="0">
              <a:buNone/>
            </a:pPr>
            <a:r>
              <a:rPr lang="en-US" sz="1600" dirty="0"/>
              <a:t>#SBATCH -n 1</a:t>
            </a:r>
          </a:p>
          <a:p>
            <a:pPr marL="0" indent="0">
              <a:buNone/>
            </a:pPr>
            <a:r>
              <a:rPr lang="en-US" sz="1600" dirty="0"/>
              <a:t>#SBATCH --mem=500g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python mycode.py</a:t>
            </a:r>
          </a:p>
          <a:p>
            <a:r>
              <a:rPr lang="en-US" sz="2800" dirty="0"/>
              <a:t>Submits a single-</a:t>
            </a:r>
            <a:r>
              <a:rPr lang="en-US" sz="2800" dirty="0" err="1"/>
              <a:t>cpu</a:t>
            </a:r>
            <a:r>
              <a:rPr lang="en-US" sz="2800" dirty="0"/>
              <a:t>, single node large Python memory job.</a:t>
            </a:r>
          </a:p>
          <a:p>
            <a:r>
              <a:rPr lang="en-US" sz="2800" dirty="0" err="1"/>
              <a:t>bigmem</a:t>
            </a:r>
            <a:r>
              <a:rPr lang="en-US" sz="2800" dirty="0"/>
              <a:t> partition, 7-day runtime limit, 500 GB memory limit </a:t>
            </a:r>
          </a:p>
        </p:txBody>
      </p:sp>
    </p:spTree>
    <p:extLst>
      <p:ext uri="{BB962C8B-B14F-4D97-AF65-F5344CB8AC3E}">
        <p14:creationId xmlns:p14="http://schemas.microsoft.com/office/powerpoint/2010/main" val="19784683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Stata sample job submission script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dirty="0"/>
              <a:t>#!/bin/bash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#SBATCH -p general</a:t>
            </a:r>
          </a:p>
          <a:p>
            <a:pPr marL="0" indent="0">
              <a:buNone/>
            </a:pPr>
            <a:r>
              <a:rPr lang="en-US" sz="1600" dirty="0"/>
              <a:t>#SBATCH -N 1</a:t>
            </a:r>
          </a:p>
          <a:p>
            <a:pPr marL="0" indent="0">
              <a:buNone/>
            </a:pPr>
            <a:r>
              <a:rPr lang="en-US" sz="1600" dirty="0"/>
              <a:t>#SBATCH -t 07-00:00:00</a:t>
            </a:r>
          </a:p>
          <a:p>
            <a:pPr marL="0" indent="0">
              <a:buNone/>
            </a:pPr>
            <a:r>
              <a:rPr lang="en-US" sz="1600" dirty="0"/>
              <a:t>#SBATCH --mem=10g</a:t>
            </a:r>
          </a:p>
          <a:p>
            <a:pPr marL="0" indent="0">
              <a:buNone/>
            </a:pPr>
            <a:r>
              <a:rPr lang="en-US" sz="1600" dirty="0"/>
              <a:t>#SBATCH -n 1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 err="1"/>
              <a:t>stata</a:t>
            </a:r>
            <a:r>
              <a:rPr lang="en-US" sz="1600" dirty="0"/>
              <a:t>-se -b do mycode.do</a:t>
            </a:r>
          </a:p>
          <a:p>
            <a:r>
              <a:rPr lang="en-US" sz="2800" dirty="0"/>
              <a:t>Submits a single </a:t>
            </a:r>
            <a:r>
              <a:rPr lang="en-US" sz="2800" dirty="0" err="1"/>
              <a:t>cpu</a:t>
            </a:r>
            <a:r>
              <a:rPr lang="en-US" sz="2800" dirty="0"/>
              <a:t> Stata job.</a:t>
            </a:r>
          </a:p>
          <a:p>
            <a:r>
              <a:rPr lang="en-US" sz="2800" dirty="0"/>
              <a:t>general partition, 7-day runtime limit, 10 GB memory limit.</a:t>
            </a:r>
          </a:p>
        </p:txBody>
      </p:sp>
    </p:spTree>
    <p:extLst>
      <p:ext uri="{BB962C8B-B14F-4D97-AF65-F5344CB8AC3E}">
        <p14:creationId xmlns:p14="http://schemas.microsoft.com/office/powerpoint/2010/main" val="4130130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Stata sample job submission script #2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dirty="0"/>
              <a:t>#!/bin/bash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#SBATCH -p general</a:t>
            </a:r>
          </a:p>
          <a:p>
            <a:pPr marL="0" indent="0">
              <a:buNone/>
            </a:pPr>
            <a:r>
              <a:rPr lang="en-US" sz="1600" dirty="0"/>
              <a:t>#SBATCH -N 1</a:t>
            </a:r>
          </a:p>
          <a:p>
            <a:pPr marL="0" indent="0">
              <a:buNone/>
            </a:pPr>
            <a:r>
              <a:rPr lang="en-US" sz="1600" dirty="0"/>
              <a:t>#SBATCH -t 02:00:00</a:t>
            </a:r>
          </a:p>
          <a:p>
            <a:pPr marL="0" indent="0">
              <a:buNone/>
            </a:pPr>
            <a:r>
              <a:rPr lang="en-US" sz="1600" dirty="0"/>
              <a:t>#SBATCH --mem=3g</a:t>
            </a:r>
          </a:p>
          <a:p>
            <a:pPr marL="0" indent="0">
              <a:buNone/>
            </a:pPr>
            <a:r>
              <a:rPr lang="en-US" sz="1600" dirty="0"/>
              <a:t>#SBATCH -n 8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 err="1"/>
              <a:t>stata-mp</a:t>
            </a:r>
            <a:r>
              <a:rPr lang="en-US" sz="1600" dirty="0"/>
              <a:t> -b do mycode.do</a:t>
            </a:r>
          </a:p>
          <a:p>
            <a:r>
              <a:rPr lang="en-US" sz="2800" dirty="0"/>
              <a:t>Submits a 8-core, single node Stata/MP job.</a:t>
            </a:r>
          </a:p>
          <a:p>
            <a:r>
              <a:rPr lang="en-US" sz="2800" dirty="0"/>
              <a:t>general partition, 2-hour runtime limit, 3 GB memory limit.</a:t>
            </a:r>
          </a:p>
        </p:txBody>
      </p:sp>
    </p:spTree>
    <p:extLst>
      <p:ext uri="{BB962C8B-B14F-4D97-AF65-F5344CB8AC3E}">
        <p14:creationId xmlns:p14="http://schemas.microsoft.com/office/powerpoint/2010/main" val="48036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 compute cluster?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Some Typical Components</a:t>
            </a:r>
          </a:p>
          <a:p>
            <a:r>
              <a:rPr lang="en-US"/>
              <a:t>Compute Nodes</a:t>
            </a:r>
          </a:p>
          <a:p>
            <a:r>
              <a:rPr lang="en-US"/>
              <a:t>Interconnect</a:t>
            </a:r>
          </a:p>
          <a:p>
            <a:r>
              <a:rPr lang="en-US"/>
              <a:t>Shared File System</a:t>
            </a:r>
          </a:p>
          <a:p>
            <a:r>
              <a:rPr lang="en-US"/>
              <a:t>Software</a:t>
            </a:r>
          </a:p>
          <a:p>
            <a:r>
              <a:rPr lang="en-US"/>
              <a:t>Operating System (OS)</a:t>
            </a:r>
          </a:p>
          <a:p>
            <a:r>
              <a:rPr lang="en-US"/>
              <a:t>Job Scheduler/Manager</a:t>
            </a:r>
          </a:p>
          <a:p>
            <a:r>
              <a:rPr lang="en-US"/>
              <a:t>Mass Storage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Stata sample job submission script #3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dirty="0"/>
              <a:t>#!/bin/bash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#SBATCH -p </a:t>
            </a:r>
            <a:r>
              <a:rPr lang="en-US" sz="1600" dirty="0" err="1"/>
              <a:t>bigmem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#SBATCH -N 1</a:t>
            </a:r>
          </a:p>
          <a:p>
            <a:pPr marL="0" indent="0">
              <a:buNone/>
            </a:pPr>
            <a:r>
              <a:rPr lang="en-US" sz="1600" dirty="0"/>
              <a:t>#SBATCH -t 7-</a:t>
            </a:r>
          </a:p>
          <a:p>
            <a:pPr marL="0" indent="0">
              <a:buNone/>
            </a:pPr>
            <a:r>
              <a:rPr lang="en-US" sz="1600" dirty="0"/>
              <a:t>#SBATCH --</a:t>
            </a:r>
            <a:r>
              <a:rPr lang="en-US" sz="1600" dirty="0" err="1"/>
              <a:t>qos</a:t>
            </a:r>
            <a:r>
              <a:rPr lang="en-US" sz="1600" dirty="0"/>
              <a:t> </a:t>
            </a:r>
            <a:r>
              <a:rPr lang="en-US" sz="1600" dirty="0" err="1"/>
              <a:t>bigmem_access</a:t>
            </a:r>
            <a:r>
              <a:rPr lang="en-US" sz="1600" dirty="0"/>
              <a:t> </a:t>
            </a:r>
          </a:p>
          <a:p>
            <a:pPr marL="0" indent="0">
              <a:buNone/>
            </a:pPr>
            <a:r>
              <a:rPr lang="en-US" sz="1600" dirty="0"/>
              <a:t>#SBATCH -n 1</a:t>
            </a:r>
          </a:p>
          <a:p>
            <a:pPr marL="0" indent="0">
              <a:buNone/>
            </a:pPr>
            <a:r>
              <a:rPr lang="en-US" sz="1600" dirty="0"/>
              <a:t>#SBATCH --mem=500g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 err="1"/>
              <a:t>stata</a:t>
            </a:r>
            <a:r>
              <a:rPr lang="en-US" sz="1600" dirty="0"/>
              <a:t>-se -b do mycode.do</a:t>
            </a:r>
          </a:p>
          <a:p>
            <a:r>
              <a:rPr lang="en-US" sz="2800" dirty="0"/>
              <a:t>Submits a single-</a:t>
            </a:r>
            <a:r>
              <a:rPr lang="en-US" sz="2800" dirty="0" err="1"/>
              <a:t>cpu</a:t>
            </a:r>
            <a:r>
              <a:rPr lang="en-US" sz="2800" dirty="0"/>
              <a:t>, single node large Stata memory job.</a:t>
            </a:r>
          </a:p>
          <a:p>
            <a:r>
              <a:rPr lang="en-US" sz="2800" dirty="0" err="1"/>
              <a:t>bigmem</a:t>
            </a:r>
            <a:r>
              <a:rPr lang="en-US" sz="2800" dirty="0"/>
              <a:t> partition, 7-day runtime limit, 500 GB memory limit </a:t>
            </a:r>
          </a:p>
        </p:txBody>
      </p:sp>
    </p:spTree>
    <p:extLst>
      <p:ext uri="{BB962C8B-B14F-4D97-AF65-F5344CB8AC3E}">
        <p14:creationId xmlns:p14="http://schemas.microsoft.com/office/powerpoint/2010/main" val="19837283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97000"/>
          </a:xfrm>
        </p:spPr>
        <p:txBody>
          <a:bodyPr/>
          <a:lstStyle/>
          <a:p>
            <a:r>
              <a:rPr lang="en-US" dirty="0"/>
              <a:t>Printing Job Info at end (using Matlab script #1)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00" y="1143000"/>
            <a:ext cx="9055100" cy="5575300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#!/bin/bash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#SBATCH -p general</a:t>
            </a:r>
          </a:p>
          <a:p>
            <a:pPr marL="0" indent="0">
              <a:buNone/>
            </a:pPr>
            <a:r>
              <a:rPr lang="en-US" sz="1600" dirty="0"/>
              <a:t>#SBATCH -N 1</a:t>
            </a:r>
          </a:p>
          <a:p>
            <a:pPr marL="0" indent="0">
              <a:buNone/>
            </a:pPr>
            <a:r>
              <a:rPr lang="en-US" sz="1600" dirty="0"/>
              <a:t>#SBATCH -t 07-00:00:00</a:t>
            </a:r>
          </a:p>
          <a:p>
            <a:pPr marL="0" indent="0">
              <a:buNone/>
            </a:pPr>
            <a:r>
              <a:rPr lang="en-US" sz="1600" dirty="0"/>
              <a:t>#SBATCH --mem=10g</a:t>
            </a:r>
          </a:p>
          <a:p>
            <a:pPr marL="0" indent="0">
              <a:buNone/>
            </a:pPr>
            <a:r>
              <a:rPr lang="en-US" sz="1600" dirty="0"/>
              <a:t>#SBATCH -n 1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 err="1"/>
              <a:t>matlab</a:t>
            </a:r>
            <a:r>
              <a:rPr lang="en-US" sz="1600" dirty="0"/>
              <a:t> -</a:t>
            </a:r>
            <a:r>
              <a:rPr lang="en-US" sz="1600" dirty="0" err="1"/>
              <a:t>nodesktop</a:t>
            </a:r>
            <a:r>
              <a:rPr lang="en-US" sz="1600" dirty="0"/>
              <a:t> -</a:t>
            </a:r>
            <a:r>
              <a:rPr lang="en-US" sz="1600" dirty="0" err="1"/>
              <a:t>nosplash</a:t>
            </a:r>
            <a:r>
              <a:rPr lang="en-US" sz="1600" dirty="0"/>
              <a:t> -</a:t>
            </a:r>
            <a:r>
              <a:rPr lang="en-US" sz="1600" dirty="0" err="1"/>
              <a:t>singleCompThread</a:t>
            </a:r>
            <a:r>
              <a:rPr lang="en-US" sz="1600" dirty="0"/>
              <a:t> -r </a:t>
            </a:r>
            <a:r>
              <a:rPr lang="en-US" sz="1600" dirty="0" err="1"/>
              <a:t>mycode</a:t>
            </a:r>
            <a:r>
              <a:rPr lang="en-US" sz="1600" dirty="0"/>
              <a:t> -</a:t>
            </a:r>
            <a:r>
              <a:rPr lang="en-US" sz="1600" dirty="0" err="1"/>
              <a:t>logfile</a:t>
            </a:r>
            <a:r>
              <a:rPr lang="en-US" sz="1600" dirty="0"/>
              <a:t> </a:t>
            </a:r>
            <a:r>
              <a:rPr lang="en-US" sz="1600" dirty="0" err="1"/>
              <a:t>mycode.out</a:t>
            </a:r>
            <a:endParaRPr lang="en-US" sz="1600" dirty="0"/>
          </a:p>
          <a:p>
            <a:pPr marL="0" indent="0">
              <a:buNone/>
            </a:pPr>
            <a:r>
              <a:rPr lang="en-US" sz="1600" dirty="0" err="1"/>
              <a:t>sacct</a:t>
            </a:r>
            <a:r>
              <a:rPr lang="en-US" sz="1600" dirty="0"/>
              <a:t> -j $SLURM_JOB_ID --format='</a:t>
            </a:r>
            <a:r>
              <a:rPr lang="en-US" sz="1600" dirty="0" err="1"/>
              <a:t>JobID,user,elapsed</a:t>
            </a:r>
            <a:r>
              <a:rPr lang="en-US" sz="1600" dirty="0"/>
              <a:t>, </a:t>
            </a:r>
            <a:r>
              <a:rPr lang="en-US" sz="1600" dirty="0" err="1"/>
              <a:t>cputime</a:t>
            </a:r>
            <a:r>
              <a:rPr lang="en-US" sz="1600" dirty="0"/>
              <a:t>, </a:t>
            </a:r>
            <a:r>
              <a:rPr lang="en-US" sz="1600" dirty="0" err="1"/>
              <a:t>totalCPU,MaxRSS,MaxVMSize</a:t>
            </a:r>
            <a:r>
              <a:rPr lang="en-US" sz="1600" dirty="0"/>
              <a:t>, </a:t>
            </a:r>
            <a:r>
              <a:rPr lang="en-US" sz="1600" dirty="0" err="1"/>
              <a:t>ncpus,NTasks,ExitCode</a:t>
            </a:r>
            <a:r>
              <a:rPr lang="en-US" sz="1600" dirty="0"/>
              <a:t>'</a:t>
            </a:r>
          </a:p>
          <a:p>
            <a:r>
              <a:rPr lang="en-US" sz="2800" dirty="0" err="1"/>
              <a:t>sacct</a:t>
            </a:r>
            <a:r>
              <a:rPr lang="en-US" sz="2800" dirty="0"/>
              <a:t> command at the end prints out some useful information for this job. Note the use SLURM environment variable with the </a:t>
            </a:r>
            <a:r>
              <a:rPr lang="en-US" sz="2800" dirty="0" err="1"/>
              <a:t>jobid</a:t>
            </a:r>
            <a:endParaRPr lang="en-US" sz="2800" dirty="0"/>
          </a:p>
          <a:p>
            <a:r>
              <a:rPr lang="en-US" sz="2800" dirty="0"/>
              <a:t>The format picks out some useful info. See “man </a:t>
            </a:r>
            <a:r>
              <a:rPr lang="en-US" sz="2800" dirty="0" err="1"/>
              <a:t>sacct</a:t>
            </a:r>
            <a:r>
              <a:rPr lang="en-US" sz="2800" dirty="0"/>
              <a:t>” for a complete list of all options.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548584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job from command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You can submit without a batch script, simply use the --wrap option and enclose your entire command in double quotes (“ “)</a:t>
            </a:r>
          </a:p>
          <a:p>
            <a:r>
              <a:rPr lang="en-US" dirty="0"/>
              <a:t>Include all the additional  </a:t>
            </a:r>
            <a:r>
              <a:rPr lang="en-US" dirty="0" err="1"/>
              <a:t>sbatch</a:t>
            </a:r>
            <a:r>
              <a:rPr lang="en-US" dirty="0"/>
              <a:t> options that you want on the line as well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sbatch</a:t>
            </a:r>
            <a:r>
              <a:rPr lang="en-US" dirty="0"/>
              <a:t> -t 10:00 -n 1 -o </a:t>
            </a:r>
            <a:r>
              <a:rPr lang="en-US" dirty="0" err="1"/>
              <a:t>slurm</a:t>
            </a:r>
            <a:r>
              <a:rPr lang="en-US" dirty="0"/>
              <a:t>.%j --wrap=“R CMD BATCH --no-save </a:t>
            </a:r>
            <a:r>
              <a:rPr lang="en-US" dirty="0" err="1"/>
              <a:t>mycode.R</a:t>
            </a:r>
            <a:r>
              <a:rPr lang="en-US" dirty="0"/>
              <a:t> </a:t>
            </a:r>
            <a:r>
              <a:rPr lang="en-US" dirty="0" err="1"/>
              <a:t>mycode.Rout</a:t>
            </a:r>
            <a:r>
              <a:rPr lang="en-US" dirty="0"/>
              <a:t>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375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Email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300" y="952500"/>
            <a:ext cx="8737600" cy="567689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#!/bin/bash</a:t>
            </a:r>
            <a:br>
              <a:rPr lang="en-US" dirty="0"/>
            </a:br>
            <a:r>
              <a:rPr lang="en-US" dirty="0"/>
              <a:t>#SBATCH --partition=general</a:t>
            </a:r>
            <a:br>
              <a:rPr lang="en-US" dirty="0"/>
            </a:br>
            <a:r>
              <a:rPr lang="en-US" dirty="0"/>
              <a:t>#SBATCH --nodes=1</a:t>
            </a:r>
            <a:br>
              <a:rPr lang="en-US" dirty="0"/>
            </a:br>
            <a:r>
              <a:rPr lang="en-US" dirty="0"/>
              <a:t>#SBATCH --time=04-16:00:00</a:t>
            </a:r>
            <a:br>
              <a:rPr lang="en-US" dirty="0"/>
            </a:br>
            <a:r>
              <a:rPr lang="en-US" dirty="0"/>
              <a:t>#SBATCH --mem=6G</a:t>
            </a:r>
            <a:br>
              <a:rPr lang="en-US" dirty="0"/>
            </a:br>
            <a:r>
              <a:rPr lang="en-US" dirty="0"/>
              <a:t>#SBATCH --</a:t>
            </a:r>
            <a:r>
              <a:rPr lang="en-US" dirty="0" err="1"/>
              <a:t>ntasks</a:t>
            </a:r>
            <a:r>
              <a:rPr lang="en-US" dirty="0"/>
              <a:t>=1</a:t>
            </a:r>
          </a:p>
          <a:p>
            <a:pPr marL="0" indent="0">
              <a:buNone/>
            </a:pPr>
            <a:r>
              <a:rPr lang="en-US" dirty="0"/>
              <a:t># comma separated list</a:t>
            </a:r>
            <a:br>
              <a:rPr lang="en-US" dirty="0"/>
            </a:br>
            <a:r>
              <a:rPr lang="en-US" dirty="0">
                <a:solidFill>
                  <a:srgbClr val="FFC000"/>
                </a:solidFill>
              </a:rPr>
              <a:t>#SBATCH --mail-type=BEGIN, END   </a:t>
            </a:r>
            <a:br>
              <a:rPr lang="en-US" dirty="0">
                <a:solidFill>
                  <a:srgbClr val="FFC000"/>
                </a:solidFill>
              </a:rPr>
            </a:br>
            <a:r>
              <a:rPr lang="en-US" dirty="0">
                <a:solidFill>
                  <a:srgbClr val="FFC000"/>
                </a:solidFill>
              </a:rPr>
              <a:t>#SBATCH --mail-user=YOURONYEN@email.unc.edu </a:t>
            </a:r>
            <a:br>
              <a:rPr lang="en-US" dirty="0">
                <a:solidFill>
                  <a:srgbClr val="FFC000"/>
                </a:solidFill>
              </a:rPr>
            </a:br>
            <a:br>
              <a:rPr lang="en-US" dirty="0"/>
            </a:br>
            <a:r>
              <a:rPr lang="en-US" dirty="0"/>
              <a:t># Here are your mail-type options: NONE, BEGIN, END, FAIL,</a:t>
            </a:r>
          </a:p>
          <a:p>
            <a:pPr marL="0" indent="0">
              <a:buNone/>
            </a:pPr>
            <a:r>
              <a:rPr lang="en-US" dirty="0"/>
              <a:t># REQUEUE, ALL, TIME_LIMIT, TIME_LIMIT_90, TIME_LIMIT_80,</a:t>
            </a:r>
          </a:p>
          <a:p>
            <a:pPr marL="0" indent="0">
              <a:buNone/>
            </a:pPr>
            <a:r>
              <a:rPr lang="en-US" dirty="0"/>
              <a:t># ARRAY_TASKS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date</a:t>
            </a:r>
            <a:br>
              <a:rPr lang="en-US" dirty="0"/>
            </a:br>
            <a:r>
              <a:rPr lang="en-US" dirty="0"/>
              <a:t>hostname</a:t>
            </a:r>
            <a:br>
              <a:rPr lang="en-US" dirty="0"/>
            </a:br>
            <a:r>
              <a:rPr lang="en-US" dirty="0"/>
              <a:t>echo "Hello, world!"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7389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47625"/>
            <a:ext cx="9029700" cy="777875"/>
          </a:xfrm>
        </p:spPr>
        <p:txBody>
          <a:bodyPr/>
          <a:lstStyle/>
          <a:p>
            <a:r>
              <a:rPr lang="en-US" dirty="0">
                <a:solidFill>
                  <a:srgbClr val="66CCFF"/>
                </a:solidFill>
              </a:rPr>
              <a:t>Dependencies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>
          <a:xfrm>
            <a:off x="3898900" y="952500"/>
            <a:ext cx="5245100" cy="59055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/>
              <a:t>% </a:t>
            </a:r>
            <a:r>
              <a:rPr lang="en-US" sz="1800" dirty="0" err="1">
                <a:solidFill>
                  <a:srgbClr val="FFC000"/>
                </a:solidFill>
              </a:rPr>
              <a:t>sbatch</a:t>
            </a:r>
            <a:r>
              <a:rPr lang="en-US" sz="1800" dirty="0">
                <a:solidFill>
                  <a:srgbClr val="FFC000"/>
                </a:solidFill>
              </a:rPr>
              <a:t> job1.sbatch</a:t>
            </a:r>
            <a:br>
              <a:rPr lang="en-US" sz="1800" dirty="0"/>
            </a:br>
            <a:r>
              <a:rPr lang="en-US" sz="1800" dirty="0"/>
              <a:t>Submitted batch job 5405575</a:t>
            </a:r>
            <a:br>
              <a:rPr lang="en-US" sz="1800" dirty="0"/>
            </a:br>
            <a:r>
              <a:rPr lang="en-US" sz="1800" dirty="0"/>
              <a:t>% </a:t>
            </a:r>
            <a:r>
              <a:rPr lang="en-US" sz="1800" dirty="0" err="1">
                <a:solidFill>
                  <a:srgbClr val="FFC000"/>
                </a:solidFill>
              </a:rPr>
              <a:t>sbatch</a:t>
            </a:r>
            <a:r>
              <a:rPr lang="en-US" sz="1800" dirty="0">
                <a:solidFill>
                  <a:srgbClr val="FFC000"/>
                </a:solidFill>
              </a:rPr>
              <a:t> --dependency=after:5405575 job2.sbatch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/>
              <a:t>Submitted batch job 5405576</a:t>
            </a: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Other options:</a:t>
            </a:r>
            <a:br>
              <a:rPr lang="en-US" sz="1800" dirty="0"/>
            </a:br>
            <a:r>
              <a:rPr lang="en-US" sz="1800" dirty="0" err="1"/>
              <a:t>sbatch</a:t>
            </a:r>
            <a:r>
              <a:rPr lang="en-US" sz="1800" dirty="0"/>
              <a:t> --dependency=after:5405575 job2.sbatch</a:t>
            </a:r>
            <a:br>
              <a:rPr lang="en-US" sz="1800" dirty="0"/>
            </a:br>
            <a:r>
              <a:rPr lang="en-US" sz="1800" dirty="0" err="1"/>
              <a:t>sbatch</a:t>
            </a:r>
            <a:r>
              <a:rPr lang="en-US" sz="1800" dirty="0"/>
              <a:t> --dependency=afterany:5405575 job2.sbatch</a:t>
            </a:r>
            <a:br>
              <a:rPr lang="en-US" sz="1800" dirty="0"/>
            </a:br>
            <a:r>
              <a:rPr lang="en-US" sz="1800" dirty="0" err="1"/>
              <a:t>sbatch</a:t>
            </a:r>
            <a:r>
              <a:rPr lang="en-US" sz="1800" dirty="0"/>
              <a:t> --dependency=aftercorr:5405575 job2.sbatch</a:t>
            </a:r>
            <a:br>
              <a:rPr lang="en-US" sz="1800" dirty="0"/>
            </a:br>
            <a:r>
              <a:rPr lang="en-US" sz="1800" dirty="0" err="1"/>
              <a:t>sbatch</a:t>
            </a:r>
            <a:r>
              <a:rPr lang="en-US" sz="1800" dirty="0"/>
              <a:t> --dependency=afternotok:5405575 job2.sbatch</a:t>
            </a:r>
            <a:br>
              <a:rPr lang="en-US" sz="1800" dirty="0"/>
            </a:br>
            <a:r>
              <a:rPr lang="en-US" sz="1800" dirty="0" err="1"/>
              <a:t>sbatch</a:t>
            </a:r>
            <a:r>
              <a:rPr lang="en-US" sz="1800" dirty="0"/>
              <a:t> --dependency=afterok:5405575 job2.sbatch</a:t>
            </a:r>
            <a:br>
              <a:rPr lang="en-US" sz="1800" dirty="0"/>
            </a:br>
            <a:r>
              <a:rPr lang="en-US" sz="1800" dirty="0" err="1"/>
              <a:t>sbatch</a:t>
            </a:r>
            <a:r>
              <a:rPr lang="en-US" sz="1800" dirty="0"/>
              <a:t> --dependency=expand:5405575 job2.sbatch</a:t>
            </a:r>
            <a:br>
              <a:rPr lang="en-US" sz="1800" dirty="0"/>
            </a:br>
            <a:r>
              <a:rPr lang="en-US" sz="1800" dirty="0" err="1"/>
              <a:t>sbatch</a:t>
            </a:r>
            <a:r>
              <a:rPr lang="en-US" sz="1800" dirty="0"/>
              <a:t> --dependency=singleton job2.sbatch</a:t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14300" y="711200"/>
            <a:ext cx="4038600" cy="6146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FFC000"/>
                </a:solidFill>
              </a:rPr>
              <a:t>Job 1:</a:t>
            </a:r>
            <a:br>
              <a:rPr lang="en-US" sz="1800" dirty="0"/>
            </a:br>
            <a:r>
              <a:rPr lang="en-US" sz="1800" dirty="0"/>
              <a:t>#!/bin/bash</a:t>
            </a:r>
            <a:br>
              <a:rPr lang="en-US" sz="1800" dirty="0"/>
            </a:br>
            <a:r>
              <a:rPr lang="en-US" sz="1800" dirty="0"/>
              <a:t>#SBATCH --job-name=</a:t>
            </a:r>
            <a:r>
              <a:rPr lang="en-US" sz="1800" dirty="0" err="1"/>
              <a:t>My_First_Job</a:t>
            </a:r>
            <a:br>
              <a:rPr lang="en-US" sz="1800" dirty="0"/>
            </a:br>
            <a:r>
              <a:rPr lang="en-US" sz="1800" dirty="0"/>
              <a:t>#SBATCH --partition=general</a:t>
            </a:r>
            <a:br>
              <a:rPr lang="en-US" sz="1800" dirty="0"/>
            </a:br>
            <a:r>
              <a:rPr lang="en-US" sz="1800" dirty="0"/>
              <a:t>#SBATCH --nodes=1</a:t>
            </a:r>
            <a:br>
              <a:rPr lang="en-US" sz="1800" dirty="0"/>
            </a:br>
            <a:r>
              <a:rPr lang="en-US" sz="1800" dirty="0"/>
              <a:t>#SBATCH --time=04:00:00</a:t>
            </a:r>
            <a:br>
              <a:rPr lang="en-US" sz="1800" dirty="0"/>
            </a:br>
            <a:r>
              <a:rPr lang="en-US" sz="1800" dirty="0"/>
              <a:t>#SBATCH --</a:t>
            </a:r>
            <a:r>
              <a:rPr lang="en-US" sz="1800" dirty="0" err="1"/>
              <a:t>ntasks</a:t>
            </a:r>
            <a:r>
              <a:rPr lang="en-US" sz="1800" dirty="0"/>
              <a:t>=1</a:t>
            </a: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sleep 10</a:t>
            </a:r>
            <a:br>
              <a:rPr lang="en-US" sz="1800" dirty="0"/>
            </a:br>
            <a:br>
              <a:rPr lang="en-US" sz="1800" dirty="0"/>
            </a:br>
            <a:r>
              <a:rPr lang="en-US" sz="1800" dirty="0">
                <a:solidFill>
                  <a:srgbClr val="FFC000"/>
                </a:solidFill>
              </a:rPr>
              <a:t>Job 2:</a:t>
            </a:r>
            <a:br>
              <a:rPr lang="en-US" sz="1800" dirty="0"/>
            </a:br>
            <a:r>
              <a:rPr lang="en-US" sz="1800" dirty="0"/>
              <a:t>-bash-4.2$ cat job2.sbatch</a:t>
            </a:r>
            <a:br>
              <a:rPr lang="en-US" sz="1800" dirty="0"/>
            </a:br>
            <a:r>
              <a:rPr lang="en-US" sz="1800" dirty="0"/>
              <a:t>#!/bin/bash</a:t>
            </a:r>
            <a:br>
              <a:rPr lang="en-US" sz="1800" dirty="0"/>
            </a:br>
            <a:r>
              <a:rPr lang="en-US" sz="1800" dirty="0"/>
              <a:t>#SBATCH --job-name=</a:t>
            </a:r>
            <a:r>
              <a:rPr lang="en-US" sz="1800" dirty="0" err="1"/>
              <a:t>My_Second_Job</a:t>
            </a:r>
            <a:br>
              <a:rPr lang="en-US" sz="1800" dirty="0"/>
            </a:br>
            <a:r>
              <a:rPr lang="en-US" sz="1800" dirty="0"/>
              <a:t>#SBATCH --partition=general</a:t>
            </a:r>
            <a:br>
              <a:rPr lang="en-US" sz="1800" dirty="0"/>
            </a:br>
            <a:r>
              <a:rPr lang="en-US" sz="1800" dirty="0"/>
              <a:t>#SBATCH --nodes=1</a:t>
            </a:r>
            <a:br>
              <a:rPr lang="en-US" sz="1800" dirty="0"/>
            </a:br>
            <a:r>
              <a:rPr lang="en-US" sz="1800" dirty="0"/>
              <a:t>#SBATCH --time=04:00:00</a:t>
            </a:r>
            <a:br>
              <a:rPr lang="en-US" sz="1800" dirty="0"/>
            </a:br>
            <a:r>
              <a:rPr lang="en-US" sz="1800" dirty="0"/>
              <a:t>#SBATCH --</a:t>
            </a:r>
            <a:r>
              <a:rPr lang="en-US" sz="1800" dirty="0" err="1"/>
              <a:t>ntasks</a:t>
            </a:r>
            <a:r>
              <a:rPr lang="en-US" sz="1800" dirty="0"/>
              <a:t>=1</a:t>
            </a: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sleep 10</a:t>
            </a:r>
          </a:p>
        </p:txBody>
      </p:sp>
    </p:spTree>
    <p:extLst>
      <p:ext uri="{BB962C8B-B14F-4D97-AF65-F5344CB8AC3E}">
        <p14:creationId xmlns:p14="http://schemas.microsoft.com/office/powerpoint/2010/main" val="12915378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Scaling up workflow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SLURM job arrays (</a:t>
            </a:r>
            <a:r>
              <a:rPr lang="en-US" dirty="0" err="1"/>
              <a:t>Matlab</a:t>
            </a:r>
            <a:r>
              <a:rPr lang="en-US" dirty="0"/>
              <a:t> example):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800" dirty="0"/>
              <a:t>#!/bin/bash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#SBATCH -N 1</a:t>
            </a:r>
          </a:p>
          <a:p>
            <a:pPr marL="0" indent="0">
              <a:buNone/>
            </a:pPr>
            <a:r>
              <a:rPr lang="en-US" sz="1800" dirty="0"/>
              <a:t>#SBATCH -n 1</a:t>
            </a:r>
          </a:p>
          <a:p>
            <a:pPr marL="0" indent="0">
              <a:buNone/>
            </a:pPr>
            <a:r>
              <a:rPr lang="en-US" sz="1800" dirty="0"/>
              <a:t>#SBATCH -p general</a:t>
            </a:r>
          </a:p>
          <a:p>
            <a:pPr marL="0" indent="0">
              <a:buNone/>
            </a:pPr>
            <a:r>
              <a:rPr lang="en-US" sz="1800" dirty="0"/>
              <a:t>#SBATCH -t 1-</a:t>
            </a:r>
          </a:p>
          <a:p>
            <a:pPr marL="0" indent="0">
              <a:buNone/>
            </a:pPr>
            <a:r>
              <a:rPr lang="en-US" sz="1800" dirty="0"/>
              <a:t>#SBATCH --array=1-30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err="1"/>
              <a:t>matlab</a:t>
            </a:r>
            <a:r>
              <a:rPr lang="en-US" sz="1800" dirty="0"/>
              <a:t> -</a:t>
            </a:r>
            <a:r>
              <a:rPr lang="en-US" sz="1800" dirty="0" err="1"/>
              <a:t>nodesktop</a:t>
            </a:r>
            <a:r>
              <a:rPr lang="en-US" sz="1800" dirty="0"/>
              <a:t> -</a:t>
            </a:r>
            <a:r>
              <a:rPr lang="en-US" sz="1800" dirty="0" err="1"/>
              <a:t>nosplash</a:t>
            </a:r>
            <a:r>
              <a:rPr lang="en-US" sz="1800" dirty="0"/>
              <a:t> -</a:t>
            </a:r>
            <a:r>
              <a:rPr lang="en-US" sz="1800" dirty="0" err="1"/>
              <a:t>singleCompThread</a:t>
            </a:r>
            <a:r>
              <a:rPr lang="en-US" sz="1800" dirty="0"/>
              <a:t> -r 'main('$SLURM_ARRAY_TASK_ID')'</a:t>
            </a:r>
          </a:p>
        </p:txBody>
      </p:sp>
    </p:spTree>
    <p:extLst>
      <p:ext uri="{BB962C8B-B14F-4D97-AF65-F5344CB8AC3E}">
        <p14:creationId xmlns:p14="http://schemas.microsoft.com/office/powerpoint/2010/main" val="34256571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Submit SNP job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Single Node Parallel  Partition</a:t>
            </a:r>
            <a:endParaRPr lang="en-US" sz="1200" dirty="0"/>
          </a:p>
          <a:p>
            <a:pPr marL="0" indent="0">
              <a:buNone/>
            </a:pPr>
            <a:r>
              <a:rPr lang="en-US" sz="1800" dirty="0"/>
              <a:t>#!/bin/bash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#SBATCH -N 1</a:t>
            </a:r>
          </a:p>
          <a:p>
            <a:pPr marL="0" indent="0">
              <a:buNone/>
            </a:pPr>
            <a:r>
              <a:rPr lang="en-US" sz="1800" dirty="0"/>
              <a:t>#SBATCH -n 36</a:t>
            </a:r>
          </a:p>
          <a:p>
            <a:pPr marL="0" indent="0">
              <a:buNone/>
            </a:pPr>
            <a:r>
              <a:rPr lang="en-US" sz="1800" dirty="0"/>
              <a:t>#SBATCH -p </a:t>
            </a:r>
            <a:r>
              <a:rPr lang="en-US" sz="1800" dirty="0" err="1"/>
              <a:t>snp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#SBATCH –</a:t>
            </a:r>
            <a:r>
              <a:rPr lang="en-US" sz="1800" dirty="0" err="1"/>
              <a:t>qos</a:t>
            </a:r>
            <a:r>
              <a:rPr lang="en-US" sz="1800" dirty="0"/>
              <a:t>=</a:t>
            </a:r>
            <a:r>
              <a:rPr lang="en-US" sz="1800" dirty="0" err="1"/>
              <a:t>snp_access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#SBATCH -t 1-00:00:00</a:t>
            </a:r>
          </a:p>
          <a:p>
            <a:pPr marL="0" indent="0">
              <a:buNone/>
            </a:pPr>
            <a:r>
              <a:rPr lang="en-US" sz="1800" dirty="0"/>
              <a:t>#SBATCH --array=1-30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err="1"/>
              <a:t>mpirun</a:t>
            </a:r>
            <a:r>
              <a:rPr lang="en-US" sz="1800" dirty="0"/>
              <a:t> </a:t>
            </a:r>
            <a:r>
              <a:rPr lang="en-US" sz="1800" dirty="0" err="1"/>
              <a:t>myParallelCode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761127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223838"/>
            <a:ext cx="8418146" cy="628039"/>
          </a:xfrm>
        </p:spPr>
        <p:txBody>
          <a:bodyPr/>
          <a:lstStyle/>
          <a:p>
            <a:r>
              <a:rPr lang="en-US" dirty="0"/>
              <a:t>Workflow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300" y="931009"/>
            <a:ext cx="8737600" cy="4853404"/>
          </a:xfrm>
        </p:spPr>
        <p:txBody>
          <a:bodyPr/>
          <a:lstStyle/>
          <a:p>
            <a:r>
              <a:rPr lang="en-US" dirty="0"/>
              <a:t>First use an interactive session in the interact partition to debug your code.</a:t>
            </a:r>
          </a:p>
          <a:p>
            <a:r>
              <a:rPr lang="en-US" dirty="0"/>
              <a:t>Then submit a few test jobs to the interact using a SLURM submission script to make sure the job submission is correct.</a:t>
            </a:r>
          </a:p>
          <a:p>
            <a:r>
              <a:rPr lang="en-US" dirty="0"/>
              <a:t>When you’ve verified everything is working as expected run the actual jobs in the general partition.</a:t>
            </a:r>
          </a:p>
          <a:p>
            <a:r>
              <a:rPr lang="en-US" dirty="0"/>
              <a:t>Only ask for resources you need. Don’t over specify resources (particularly the memory limit!)</a:t>
            </a:r>
          </a:p>
          <a:p>
            <a:r>
              <a:rPr lang="en-US" dirty="0"/>
              <a:t>Keep your working directory well organized.</a:t>
            </a:r>
          </a:p>
        </p:txBody>
      </p:sp>
    </p:spTree>
    <p:extLst>
      <p:ext uri="{BB962C8B-B14F-4D97-AF65-F5344CB8AC3E}">
        <p14:creationId xmlns:p14="http://schemas.microsoft.com/office/powerpoint/2010/main" val="18295534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30400" y="4508500"/>
            <a:ext cx="6667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C000"/>
                </a:solidFill>
              </a:rPr>
              <a:t>Demo</a:t>
            </a:r>
          </a:p>
          <a:p>
            <a:r>
              <a:rPr lang="en-US" sz="4800" b="1" dirty="0">
                <a:solidFill>
                  <a:srgbClr val="FFC000"/>
                </a:solidFill>
              </a:rPr>
              <a:t>Lab Exercises</a:t>
            </a:r>
          </a:p>
        </p:txBody>
      </p:sp>
    </p:spTree>
    <p:extLst>
      <p:ext uri="{BB962C8B-B14F-4D97-AF65-F5344CB8AC3E}">
        <p14:creationId xmlns:p14="http://schemas.microsoft.com/office/powerpoint/2010/main" val="37008198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workflow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cd ~</a:t>
            </a:r>
          </a:p>
          <a:p>
            <a:pPr marL="0" indent="0">
              <a:buNone/>
            </a:pPr>
            <a:r>
              <a:rPr lang="en-US" dirty="0" err="1"/>
              <a:t>cp</a:t>
            </a:r>
            <a:r>
              <a:rPr lang="en-US" dirty="0"/>
              <a:t> -r /pine/</a:t>
            </a:r>
            <a:r>
              <a:rPr lang="en-US" dirty="0" err="1"/>
              <a:t>scr</a:t>
            </a:r>
            <a:r>
              <a:rPr lang="en-US" dirty="0"/>
              <a:t>/d/e/deep/walkthrough .</a:t>
            </a:r>
          </a:p>
        </p:txBody>
      </p:sp>
    </p:spTree>
    <p:extLst>
      <p:ext uri="{BB962C8B-B14F-4D97-AF65-F5344CB8AC3E}">
        <p14:creationId xmlns:p14="http://schemas.microsoft.com/office/powerpoint/2010/main" val="2346154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Compute Cluster Advantages</a:t>
            </a:r>
            <a:endParaRPr lang="en-US" dirty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fast interconnect, tightly coupled</a:t>
            </a:r>
          </a:p>
          <a:p>
            <a:r>
              <a:rPr lang="en-US"/>
              <a:t>aggregated compute resources</a:t>
            </a:r>
          </a:p>
          <a:p>
            <a:pPr lvl="1"/>
            <a:r>
              <a:rPr lang="en-US"/>
              <a:t>can run parallel jobs to access more compute power and more memory</a:t>
            </a:r>
          </a:p>
          <a:p>
            <a:r>
              <a:rPr lang="en-US"/>
              <a:t>large (scratch) file spaces</a:t>
            </a:r>
          </a:p>
          <a:p>
            <a:r>
              <a:rPr lang="en-US"/>
              <a:t>installed software base</a:t>
            </a:r>
          </a:p>
          <a:p>
            <a:r>
              <a:rPr lang="en-US"/>
              <a:t>scheduling and job management</a:t>
            </a:r>
          </a:p>
          <a:p>
            <a:r>
              <a:rPr lang="en-US"/>
              <a:t>high availability</a:t>
            </a:r>
          </a:p>
          <a:p>
            <a:r>
              <a:rPr lang="en-US"/>
              <a:t>data backup</a:t>
            </a:r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1900" y="5283200"/>
            <a:ext cx="6667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C000"/>
                </a:solidFill>
              </a:rPr>
              <a:t>Supplemental Material</a:t>
            </a:r>
          </a:p>
        </p:txBody>
      </p:sp>
    </p:spTree>
    <p:extLst>
      <p:ext uri="{BB962C8B-B14F-4D97-AF65-F5344CB8AC3E}">
        <p14:creationId xmlns:p14="http://schemas.microsoft.com/office/powerpoint/2010/main" val="109372693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241300" y="41276"/>
            <a:ext cx="8737600" cy="855662"/>
          </a:xfrm>
        </p:spPr>
        <p:txBody>
          <a:bodyPr/>
          <a:lstStyle/>
          <a:p>
            <a:r>
              <a:rPr lang="en-US" dirty="0"/>
              <a:t> Longleaf – General Compute Nodes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300" y="800100"/>
            <a:ext cx="8737600" cy="6083300"/>
          </a:xfrm>
        </p:spPr>
        <p:txBody>
          <a:bodyPr>
            <a:normAutofit fontScale="92500" lnSpcReduction="10000"/>
          </a:bodyPr>
          <a:lstStyle/>
          <a:p>
            <a:r>
              <a:rPr lang="it-IT" dirty="0"/>
              <a:t>Intel Xeon processers, E5-2680 v3</a:t>
            </a:r>
          </a:p>
          <a:p>
            <a:r>
              <a:rPr lang="it-IT" dirty="0"/>
              <a:t>Haswell microarchitecture (22 nm lithography)</a:t>
            </a:r>
            <a:endParaRPr lang="en-US" dirty="0"/>
          </a:p>
          <a:p>
            <a:r>
              <a:rPr lang="it-IT" dirty="0"/>
              <a:t>Dual socket, 12-core (24 cores per node)</a:t>
            </a:r>
          </a:p>
          <a:p>
            <a:pPr lvl="1"/>
            <a:r>
              <a:rPr lang="it-IT" dirty="0"/>
              <a:t>Hyperthreading is on so </a:t>
            </a:r>
            <a:r>
              <a:rPr lang="it-IT" dirty="0">
                <a:solidFill>
                  <a:srgbClr val="FFC000"/>
                </a:solidFill>
              </a:rPr>
              <a:t>48</a:t>
            </a:r>
            <a:r>
              <a:rPr lang="it-IT" dirty="0"/>
              <a:t> scheduable threads</a:t>
            </a:r>
          </a:p>
          <a:p>
            <a:r>
              <a:rPr lang="it-IT" dirty="0"/>
              <a:t>2.50 GHz processors for each core</a:t>
            </a:r>
          </a:p>
          <a:p>
            <a:r>
              <a:rPr lang="it-IT" dirty="0"/>
              <a:t>DDR4 memory, 2133 MHz</a:t>
            </a:r>
          </a:p>
          <a:p>
            <a:r>
              <a:rPr lang="it-IT" dirty="0"/>
              <a:t>9.6 GT/s QPI</a:t>
            </a:r>
          </a:p>
          <a:p>
            <a:r>
              <a:rPr lang="it-IT" dirty="0"/>
              <a:t>256 GB memory </a:t>
            </a:r>
          </a:p>
          <a:p>
            <a:r>
              <a:rPr lang="it-IT" dirty="0"/>
              <a:t>30 MB L3 cache</a:t>
            </a:r>
          </a:p>
          <a:p>
            <a:r>
              <a:rPr lang="en-US" dirty="0"/>
              <a:t> 1x400 GB-SSD</a:t>
            </a:r>
          </a:p>
          <a:p>
            <a:r>
              <a:rPr lang="en-US" dirty="0"/>
              <a:t>2x 10Gbps Ethernet</a:t>
            </a:r>
          </a:p>
          <a:p>
            <a:r>
              <a:rPr lang="en-US" dirty="0"/>
              <a:t>120 MW TDP</a:t>
            </a:r>
          </a:p>
          <a:p>
            <a:endParaRPr lang="it-IT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241300" y="41276"/>
            <a:ext cx="8737600" cy="855662"/>
          </a:xfrm>
        </p:spPr>
        <p:txBody>
          <a:bodyPr/>
          <a:lstStyle/>
          <a:p>
            <a:r>
              <a:rPr lang="en-US" dirty="0"/>
              <a:t> Longleaf – Big Data Nodes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300" y="800100"/>
            <a:ext cx="8737600" cy="6083300"/>
          </a:xfrm>
        </p:spPr>
        <p:txBody>
          <a:bodyPr>
            <a:normAutofit fontScale="92500" lnSpcReduction="10000"/>
          </a:bodyPr>
          <a:lstStyle/>
          <a:p>
            <a:r>
              <a:rPr lang="it-IT" dirty="0"/>
              <a:t>Intel Xeon processers, E5-2643 v3</a:t>
            </a:r>
          </a:p>
          <a:p>
            <a:r>
              <a:rPr lang="it-IT" dirty="0"/>
              <a:t>Haswell microarchitecture (22 nm lithography)</a:t>
            </a:r>
            <a:endParaRPr lang="en-US" dirty="0"/>
          </a:p>
          <a:p>
            <a:r>
              <a:rPr lang="it-IT" dirty="0"/>
              <a:t>Dual socket, 6-core (12 cores per node)</a:t>
            </a:r>
          </a:p>
          <a:p>
            <a:pPr lvl="1"/>
            <a:r>
              <a:rPr lang="it-IT" dirty="0"/>
              <a:t>Hyperthreading is on so </a:t>
            </a:r>
            <a:r>
              <a:rPr lang="it-IT" dirty="0">
                <a:solidFill>
                  <a:srgbClr val="FFC000"/>
                </a:solidFill>
              </a:rPr>
              <a:t>24</a:t>
            </a:r>
            <a:r>
              <a:rPr lang="it-IT" dirty="0"/>
              <a:t> scheduable threads</a:t>
            </a:r>
          </a:p>
          <a:p>
            <a:r>
              <a:rPr lang="it-IT" dirty="0">
                <a:solidFill>
                  <a:srgbClr val="FFC000"/>
                </a:solidFill>
              </a:rPr>
              <a:t>3.40 GHz </a:t>
            </a:r>
            <a:r>
              <a:rPr lang="it-IT" dirty="0"/>
              <a:t>processors for each core</a:t>
            </a:r>
          </a:p>
          <a:p>
            <a:r>
              <a:rPr lang="it-IT" dirty="0"/>
              <a:t>DDR4 memory, 2133 MHz</a:t>
            </a:r>
          </a:p>
          <a:p>
            <a:r>
              <a:rPr lang="it-IT" dirty="0"/>
              <a:t>9.6 GT/s QPI</a:t>
            </a:r>
          </a:p>
          <a:p>
            <a:r>
              <a:rPr lang="it-IT" dirty="0"/>
              <a:t>256 GB memory </a:t>
            </a:r>
          </a:p>
          <a:p>
            <a:r>
              <a:rPr lang="it-IT" dirty="0"/>
              <a:t>20 MB L3 cache</a:t>
            </a:r>
          </a:p>
          <a:p>
            <a:r>
              <a:rPr lang="en-US" dirty="0">
                <a:solidFill>
                  <a:srgbClr val="FFC000"/>
                </a:solidFill>
              </a:rPr>
              <a:t>2x800 GB-SSD</a:t>
            </a:r>
          </a:p>
          <a:p>
            <a:r>
              <a:rPr lang="en-US" dirty="0"/>
              <a:t>2x 10Gbps Ethernet</a:t>
            </a:r>
          </a:p>
          <a:p>
            <a:r>
              <a:rPr lang="en-US" dirty="0"/>
              <a:t>135 MW TDP</a:t>
            </a:r>
          </a:p>
          <a:p>
            <a:endParaRPr lang="it-IT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0023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241300" y="41276"/>
            <a:ext cx="8737600" cy="855662"/>
          </a:xfrm>
        </p:spPr>
        <p:txBody>
          <a:bodyPr/>
          <a:lstStyle/>
          <a:p>
            <a:r>
              <a:rPr lang="en-US" dirty="0"/>
              <a:t> Longleaf – Extreme Memory Nodes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300" y="800100"/>
            <a:ext cx="8737600" cy="6083300"/>
          </a:xfrm>
        </p:spPr>
        <p:txBody>
          <a:bodyPr>
            <a:normAutofit fontScale="92500" lnSpcReduction="10000"/>
          </a:bodyPr>
          <a:lstStyle/>
          <a:p>
            <a:r>
              <a:rPr lang="it-IT" dirty="0"/>
              <a:t>Intel Xeon processers, E7-8867 v3</a:t>
            </a:r>
          </a:p>
          <a:p>
            <a:r>
              <a:rPr lang="it-IT" dirty="0"/>
              <a:t>Haswell microarchitecture (22 nm lithography)</a:t>
            </a:r>
            <a:endParaRPr lang="en-US" dirty="0"/>
          </a:p>
          <a:p>
            <a:r>
              <a:rPr lang="it-IT" dirty="0">
                <a:solidFill>
                  <a:srgbClr val="FFC000"/>
                </a:solidFill>
              </a:rPr>
              <a:t>Quad</a:t>
            </a:r>
            <a:r>
              <a:rPr lang="it-IT" dirty="0"/>
              <a:t> socket, 16-core (64 cores per node)</a:t>
            </a:r>
          </a:p>
          <a:p>
            <a:pPr lvl="1"/>
            <a:r>
              <a:rPr lang="it-IT" dirty="0"/>
              <a:t>Hyperthreading is on so </a:t>
            </a:r>
            <a:r>
              <a:rPr lang="it-IT" dirty="0">
                <a:solidFill>
                  <a:srgbClr val="FFC000"/>
                </a:solidFill>
              </a:rPr>
              <a:t>128</a:t>
            </a:r>
            <a:r>
              <a:rPr lang="it-IT" dirty="0"/>
              <a:t> scheduable threads</a:t>
            </a:r>
          </a:p>
          <a:p>
            <a:r>
              <a:rPr lang="it-IT" dirty="0"/>
              <a:t>2.50 GHz processors for each core</a:t>
            </a:r>
          </a:p>
          <a:p>
            <a:r>
              <a:rPr lang="it-IT" dirty="0"/>
              <a:t>DDR4 memory, 2133 MHz</a:t>
            </a:r>
          </a:p>
          <a:p>
            <a:r>
              <a:rPr lang="it-IT" dirty="0"/>
              <a:t>9.6 GT/s QPI</a:t>
            </a:r>
          </a:p>
          <a:p>
            <a:r>
              <a:rPr lang="it-IT" dirty="0">
                <a:solidFill>
                  <a:srgbClr val="FFC000"/>
                </a:solidFill>
              </a:rPr>
              <a:t>3.0 TB </a:t>
            </a:r>
            <a:r>
              <a:rPr lang="it-IT" dirty="0"/>
              <a:t>memory </a:t>
            </a:r>
          </a:p>
          <a:p>
            <a:r>
              <a:rPr lang="it-IT" dirty="0"/>
              <a:t>45 MB L3 cache</a:t>
            </a:r>
          </a:p>
          <a:p>
            <a:r>
              <a:rPr lang="en-US" dirty="0"/>
              <a:t> </a:t>
            </a:r>
            <a:r>
              <a:rPr lang="en-US" dirty="0">
                <a:solidFill>
                  <a:srgbClr val="FFC000"/>
                </a:solidFill>
              </a:rPr>
              <a:t>1.6 TB </a:t>
            </a:r>
            <a:r>
              <a:rPr lang="en-US" dirty="0"/>
              <a:t>SSD </a:t>
            </a:r>
          </a:p>
          <a:p>
            <a:r>
              <a:rPr lang="en-US" dirty="0"/>
              <a:t>2x 10Gbps Ethernet</a:t>
            </a:r>
          </a:p>
          <a:p>
            <a:r>
              <a:rPr lang="en-US" dirty="0"/>
              <a:t>165 MW TDP</a:t>
            </a:r>
          </a:p>
          <a:p>
            <a:endParaRPr lang="it-IT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0936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241300" y="41276"/>
            <a:ext cx="8737600" cy="855662"/>
          </a:xfrm>
        </p:spPr>
        <p:txBody>
          <a:bodyPr/>
          <a:lstStyle/>
          <a:p>
            <a:r>
              <a:rPr lang="en-US" dirty="0"/>
              <a:t> Longleaf – GPU Nodes, Compute Host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300" y="800100"/>
            <a:ext cx="8737600" cy="6083300"/>
          </a:xfrm>
        </p:spPr>
        <p:txBody>
          <a:bodyPr>
            <a:normAutofit fontScale="92500" lnSpcReduction="10000"/>
          </a:bodyPr>
          <a:lstStyle/>
          <a:p>
            <a:r>
              <a:rPr lang="it-IT" dirty="0"/>
              <a:t>Intel Xeon processers, E5-2623 v4</a:t>
            </a:r>
          </a:p>
          <a:p>
            <a:r>
              <a:rPr lang="it-IT" dirty="0"/>
              <a:t>Broadwell microarchitecture (14 nm lithography)</a:t>
            </a:r>
            <a:endParaRPr lang="en-US" dirty="0"/>
          </a:p>
          <a:p>
            <a:r>
              <a:rPr lang="it-IT" dirty="0"/>
              <a:t>Dual socket, 4-core (8 cores per node)</a:t>
            </a:r>
          </a:p>
          <a:p>
            <a:pPr lvl="1"/>
            <a:r>
              <a:rPr lang="it-IT" dirty="0"/>
              <a:t>Hyperthreading is on so </a:t>
            </a:r>
            <a:r>
              <a:rPr lang="it-IT" dirty="0">
                <a:solidFill>
                  <a:srgbClr val="FFC000"/>
                </a:solidFill>
              </a:rPr>
              <a:t>16 </a:t>
            </a:r>
            <a:r>
              <a:rPr lang="it-IT" dirty="0"/>
              <a:t>scheduable threads</a:t>
            </a:r>
          </a:p>
          <a:p>
            <a:r>
              <a:rPr lang="it-IT" dirty="0"/>
              <a:t>2.60 GHz processors for each core</a:t>
            </a:r>
          </a:p>
          <a:p>
            <a:r>
              <a:rPr lang="it-IT" dirty="0"/>
              <a:t>DDR4 memory, 2133 MHz</a:t>
            </a:r>
          </a:p>
          <a:p>
            <a:r>
              <a:rPr lang="it-IT" dirty="0"/>
              <a:t>8.0 GT/s QPI</a:t>
            </a:r>
          </a:p>
          <a:p>
            <a:r>
              <a:rPr lang="it-IT" dirty="0">
                <a:solidFill>
                  <a:srgbClr val="FFC000"/>
                </a:solidFill>
              </a:rPr>
              <a:t>64</a:t>
            </a:r>
            <a:r>
              <a:rPr lang="it-IT" dirty="0"/>
              <a:t> GB memory </a:t>
            </a:r>
          </a:p>
          <a:p>
            <a:r>
              <a:rPr lang="it-IT" dirty="0"/>
              <a:t>10 MB L3 cache</a:t>
            </a:r>
          </a:p>
          <a:p>
            <a:r>
              <a:rPr lang="en-US" dirty="0"/>
              <a:t> no SSD</a:t>
            </a:r>
          </a:p>
          <a:p>
            <a:r>
              <a:rPr lang="en-US" dirty="0"/>
              <a:t>2x 10Gbps Ethernet</a:t>
            </a:r>
          </a:p>
          <a:p>
            <a:r>
              <a:rPr lang="en-US" dirty="0"/>
              <a:t>85 MW TDP</a:t>
            </a:r>
          </a:p>
          <a:p>
            <a:endParaRPr lang="it-IT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36982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241300" y="41276"/>
            <a:ext cx="8737600" cy="855662"/>
          </a:xfrm>
        </p:spPr>
        <p:txBody>
          <a:bodyPr/>
          <a:lstStyle/>
          <a:p>
            <a:r>
              <a:rPr lang="en-US" dirty="0"/>
              <a:t> Longleaf – GPU Nodes, Device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300" y="800100"/>
            <a:ext cx="6375400" cy="6083300"/>
          </a:xfrm>
        </p:spPr>
        <p:txBody>
          <a:bodyPr>
            <a:normAutofit/>
          </a:bodyPr>
          <a:lstStyle/>
          <a:p>
            <a:r>
              <a:rPr lang="en-US" dirty="0"/>
              <a:t>Nvidia GeForce </a:t>
            </a:r>
            <a:r>
              <a:rPr lang="en-US" dirty="0" err="1"/>
              <a:t>GtX</a:t>
            </a:r>
            <a:r>
              <a:rPr lang="en-US" dirty="0"/>
              <a:t> 1080 graphics card</a:t>
            </a:r>
          </a:p>
          <a:p>
            <a:r>
              <a:rPr lang="en-US" dirty="0">
                <a:solidFill>
                  <a:srgbClr val="FFC000"/>
                </a:solidFill>
              </a:rPr>
              <a:t>Pascal</a:t>
            </a:r>
            <a:r>
              <a:rPr lang="en-US" dirty="0"/>
              <a:t> Architecture</a:t>
            </a:r>
          </a:p>
          <a:p>
            <a:r>
              <a:rPr lang="en-US" dirty="0"/>
              <a:t>8 GPUs per node</a:t>
            </a:r>
          </a:p>
          <a:p>
            <a:r>
              <a:rPr lang="en-US" dirty="0">
                <a:solidFill>
                  <a:srgbClr val="FFC000"/>
                </a:solidFill>
              </a:rPr>
              <a:t>2560</a:t>
            </a:r>
            <a:r>
              <a:rPr lang="en-US" dirty="0"/>
              <a:t> CUDA cores per GPU</a:t>
            </a:r>
          </a:p>
          <a:p>
            <a:r>
              <a:rPr lang="en-US" dirty="0"/>
              <a:t>1.73 GHz clock</a:t>
            </a:r>
          </a:p>
          <a:p>
            <a:r>
              <a:rPr lang="en-US" dirty="0"/>
              <a:t>8 GB Memory</a:t>
            </a:r>
          </a:p>
          <a:p>
            <a:r>
              <a:rPr lang="en-US" dirty="0"/>
              <a:t>320 GB/s mem b/w</a:t>
            </a:r>
          </a:p>
          <a:p>
            <a:r>
              <a:rPr lang="en-US" dirty="0" err="1"/>
              <a:t>PCIe</a:t>
            </a:r>
            <a:r>
              <a:rPr lang="en-US" dirty="0"/>
              <a:t> 3.0 bus</a:t>
            </a:r>
          </a:p>
          <a:p>
            <a:endParaRPr lang="en-US" dirty="0"/>
          </a:p>
          <a:p>
            <a:endParaRPr lang="it-IT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460" y="4337050"/>
            <a:ext cx="4748040" cy="239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36796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0"/>
            <a:ext cx="8737600" cy="855662"/>
          </a:xfrm>
        </p:spPr>
        <p:txBody>
          <a:bodyPr/>
          <a:lstStyle/>
          <a:p>
            <a:r>
              <a:rPr lang="en-US" dirty="0"/>
              <a:t>Tiered storage on Longleaf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8" y="825499"/>
            <a:ext cx="5543031" cy="603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89042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an account: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300" y="1288473"/>
            <a:ext cx="8307789" cy="4947226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US" dirty="0"/>
              <a:t>To apply for your Longleaf or cluster account simply go to</a:t>
            </a:r>
          </a:p>
          <a:p>
            <a:pPr>
              <a:lnSpc>
                <a:spcPct val="80000"/>
              </a:lnSpc>
            </a:pPr>
            <a:r>
              <a:rPr lang="en-US" i="1" dirty="0">
                <a:hlinkClick r:id="rId2"/>
              </a:rPr>
              <a:t>http://onyen.unc.edu</a:t>
            </a:r>
            <a:r>
              <a:rPr lang="en-US" i="1" dirty="0"/>
              <a:t>  </a:t>
            </a:r>
          </a:p>
          <a:p>
            <a:pPr>
              <a:lnSpc>
                <a:spcPct val="80000"/>
              </a:lnSpc>
            </a:pPr>
            <a:r>
              <a:rPr lang="en-US" dirty="0"/>
              <a:t>Subscribe to Services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2198" y="3603088"/>
            <a:ext cx="7337282" cy="2632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Login to Longleaf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4699" y="1429555"/>
            <a:ext cx="8731876" cy="525458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dirty="0"/>
              <a:t>Use </a:t>
            </a:r>
            <a:r>
              <a:rPr lang="en-US" dirty="0" err="1"/>
              <a:t>ssh</a:t>
            </a:r>
            <a:r>
              <a:rPr lang="en-US" dirty="0"/>
              <a:t> to connect: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err="1">
                <a:solidFill>
                  <a:schemeClr val="tx1"/>
                </a:solidFill>
              </a:rPr>
              <a:t>ssh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/>
              <a:t>longleaf</a:t>
            </a:r>
            <a:r>
              <a:rPr lang="en-US" dirty="0">
                <a:solidFill>
                  <a:schemeClr val="tx1"/>
                </a:solidFill>
              </a:rPr>
              <a:t>.unc.edu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err="1"/>
              <a:t>ssh</a:t>
            </a:r>
            <a:r>
              <a:rPr lang="en-US" dirty="0"/>
              <a:t> onyen@longleaf.unc.edu</a:t>
            </a:r>
            <a:endParaRPr lang="en-US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dirty="0"/>
              <a:t>SSH Secure Shell with Windows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see </a:t>
            </a:r>
            <a:r>
              <a:rPr lang="en-US" i="1" dirty="0">
                <a:hlinkClick r:id="rId2"/>
              </a:rPr>
              <a:t>http://shareware.unc.edu/software.html</a:t>
            </a:r>
            <a:endParaRPr lang="en-US" i="1" dirty="0"/>
          </a:p>
          <a:p>
            <a:pPr eaLnBrk="1" hangingPunct="1">
              <a:lnSpc>
                <a:spcPct val="80000"/>
              </a:lnSpc>
            </a:pPr>
            <a:r>
              <a:rPr lang="en-US" dirty="0"/>
              <a:t>For use with X-Windows Display: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err="1">
                <a:solidFill>
                  <a:schemeClr val="tx1"/>
                </a:solidFill>
              </a:rPr>
              <a:t>ssh</a:t>
            </a:r>
            <a:r>
              <a:rPr lang="en-US" dirty="0">
                <a:solidFill>
                  <a:schemeClr val="tx1"/>
                </a:solidFill>
              </a:rPr>
              <a:t> –X </a:t>
            </a:r>
            <a:r>
              <a:rPr lang="en-US" dirty="0"/>
              <a:t>longleaf</a:t>
            </a:r>
            <a:r>
              <a:rPr lang="en-US" dirty="0">
                <a:solidFill>
                  <a:schemeClr val="tx1"/>
                </a:solidFill>
              </a:rPr>
              <a:t>.unc.edu 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err="1">
                <a:solidFill>
                  <a:schemeClr val="tx1"/>
                </a:solidFill>
              </a:rPr>
              <a:t>ssh</a:t>
            </a:r>
            <a:r>
              <a:rPr lang="en-US" dirty="0">
                <a:solidFill>
                  <a:schemeClr val="tx1"/>
                </a:solidFill>
              </a:rPr>
              <a:t> –Y </a:t>
            </a:r>
            <a:r>
              <a:rPr lang="en-US" dirty="0"/>
              <a:t>longleaf</a:t>
            </a:r>
            <a:r>
              <a:rPr lang="en-US" dirty="0">
                <a:solidFill>
                  <a:schemeClr val="tx1"/>
                </a:solidFill>
              </a:rPr>
              <a:t>.unc.edu </a:t>
            </a:r>
          </a:p>
          <a:p>
            <a:pPr eaLnBrk="1" hangingPunct="1">
              <a:lnSpc>
                <a:spcPct val="80000"/>
              </a:lnSpc>
            </a:pPr>
            <a:r>
              <a:rPr lang="en-US" dirty="0"/>
              <a:t>Off-campus users (i.e. domains outside of unc.edu) must use VPN connection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 Windows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300" y="1308100"/>
            <a:ext cx="8737600" cy="5549900"/>
          </a:xfrm>
        </p:spPr>
        <p:txBody>
          <a:bodyPr/>
          <a:lstStyle/>
          <a:p>
            <a:r>
              <a:rPr lang="en-US" dirty="0"/>
              <a:t>An X windows server allows you to open a GUI from a remote machine (e.g. the cluster) onto your desktop.   How you do this varies by your OS</a:t>
            </a:r>
          </a:p>
          <a:p>
            <a:r>
              <a:rPr lang="en-US" dirty="0">
                <a:solidFill>
                  <a:srgbClr val="FFC000"/>
                </a:solidFill>
              </a:rPr>
              <a:t>Linux </a:t>
            </a:r>
            <a:r>
              <a:rPr lang="en-US" dirty="0"/>
              <a:t>– already installed</a:t>
            </a:r>
          </a:p>
          <a:p>
            <a:r>
              <a:rPr lang="en-US" dirty="0">
                <a:solidFill>
                  <a:srgbClr val="FFC000"/>
                </a:solidFill>
              </a:rPr>
              <a:t>Mac</a:t>
            </a:r>
            <a:r>
              <a:rPr lang="en-US" dirty="0"/>
              <a:t> -  get </a:t>
            </a:r>
            <a:r>
              <a:rPr lang="en-US" dirty="0" err="1"/>
              <a:t>Xquartz</a:t>
            </a:r>
            <a:r>
              <a:rPr lang="en-US" dirty="0"/>
              <a:t> which is open source</a:t>
            </a:r>
          </a:p>
          <a:p>
            <a:pPr lvl="1"/>
            <a:r>
              <a:rPr lang="en-US" dirty="0">
                <a:hlinkClick r:id="rId2"/>
              </a:rPr>
              <a:t>https://www.xquartz.org/</a:t>
            </a:r>
            <a:endParaRPr lang="en-US" dirty="0"/>
          </a:p>
          <a:p>
            <a:r>
              <a:rPr lang="en-US" dirty="0">
                <a:solidFill>
                  <a:srgbClr val="FFC000"/>
                </a:solidFill>
              </a:rPr>
              <a:t>MS Windows </a:t>
            </a:r>
            <a:r>
              <a:rPr lang="en-US" dirty="0"/>
              <a:t>- need an application such as X-win32. See</a:t>
            </a:r>
          </a:p>
          <a:p>
            <a:pPr lvl="1"/>
            <a:r>
              <a:rPr lang="en-US" dirty="0">
                <a:hlinkClick r:id="rId3"/>
              </a:rPr>
              <a:t>http://help.unc.edu/help/research-computing-application-x-win32/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63700" cy="13309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300" y="38100"/>
            <a:ext cx="1663700" cy="133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258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might you use a cluster?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Working with large data files.</a:t>
            </a:r>
          </a:p>
          <a:p>
            <a:r>
              <a:rPr lang="en-US" dirty="0"/>
              <a:t>Needing to run jobs at scale.</a:t>
            </a:r>
          </a:p>
          <a:p>
            <a:r>
              <a:rPr lang="en-US" dirty="0"/>
              <a:t>Wanting access to specialized hardware: large memory, </a:t>
            </a:r>
            <a:r>
              <a:rPr lang="en-US" dirty="0" err="1"/>
              <a:t>gpus</a:t>
            </a:r>
            <a:r>
              <a:rPr lang="en-US" dirty="0"/>
              <a:t>, multi-core machines, etc.</a:t>
            </a:r>
          </a:p>
          <a:p>
            <a:r>
              <a:rPr lang="en-US" dirty="0"/>
              <a:t>Desktop is no longer sufficient.</a:t>
            </a:r>
          </a:p>
        </p:txBody>
      </p:sp>
    </p:spTree>
    <p:extLst>
      <p:ext uri="{BB962C8B-B14F-4D97-AF65-F5344CB8AC3E}">
        <p14:creationId xmlns:p14="http://schemas.microsoft.com/office/powerpoint/2010/main" val="361899109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Transfer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Different platforms have different commands and applications you can use to transfer files between your local machine and Longleaf:</a:t>
            </a:r>
          </a:p>
          <a:p>
            <a:r>
              <a:rPr lang="en-US" dirty="0"/>
              <a:t>Linux– </a:t>
            </a:r>
            <a:r>
              <a:rPr lang="en-US" dirty="0" err="1"/>
              <a:t>scp</a:t>
            </a:r>
            <a:r>
              <a:rPr lang="en-US" dirty="0"/>
              <a:t>, </a:t>
            </a:r>
            <a:r>
              <a:rPr lang="en-US" dirty="0" err="1"/>
              <a:t>rsync</a:t>
            </a:r>
            <a:endParaRPr lang="en-US" dirty="0"/>
          </a:p>
          <a:p>
            <a:pPr lvl="1"/>
            <a:r>
              <a:rPr lang="en-US" dirty="0" err="1"/>
              <a:t>scp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https://kb.iu.edu/d/agye</a:t>
            </a:r>
            <a:endParaRPr lang="en-US" dirty="0"/>
          </a:p>
          <a:p>
            <a:pPr lvl="1"/>
            <a:r>
              <a:rPr lang="en-US" dirty="0" err="1"/>
              <a:t>rsync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https://en.wikipedia.org/wiki/Rsync</a:t>
            </a:r>
            <a:endParaRPr lang="en-US" dirty="0"/>
          </a:p>
          <a:p>
            <a:r>
              <a:rPr lang="en-US" dirty="0"/>
              <a:t>Mac- </a:t>
            </a:r>
            <a:r>
              <a:rPr lang="en-US" dirty="0" err="1"/>
              <a:t>scp</a:t>
            </a:r>
            <a:r>
              <a:rPr lang="en-US" dirty="0"/>
              <a:t>, Fetch</a:t>
            </a:r>
          </a:p>
          <a:p>
            <a:pPr lvl="1"/>
            <a:r>
              <a:rPr lang="en-US" dirty="0"/>
              <a:t>Fetch: </a:t>
            </a:r>
            <a:r>
              <a:rPr lang="en-US" dirty="0">
                <a:hlinkClick r:id="rId4"/>
              </a:rPr>
              <a:t>http://software.sites.unc.edu/shareware/#f</a:t>
            </a:r>
            <a:endParaRPr lang="en-US" dirty="0"/>
          </a:p>
          <a:p>
            <a:r>
              <a:rPr lang="en-US" dirty="0"/>
              <a:t>Windows- SSH Secure Shell Client, </a:t>
            </a:r>
            <a:r>
              <a:rPr lang="en-US" dirty="0" err="1"/>
              <a:t>MobaXterm</a:t>
            </a:r>
            <a:endParaRPr lang="en-US" dirty="0"/>
          </a:p>
          <a:p>
            <a:pPr lvl="1"/>
            <a:r>
              <a:rPr lang="en-US" dirty="0"/>
              <a:t>SSH Secure Shell Client: </a:t>
            </a:r>
            <a:r>
              <a:rPr lang="en-US" dirty="0">
                <a:hlinkClick r:id="rId5"/>
              </a:rPr>
              <a:t>http://software.sites.unc.edu/shareware/#s</a:t>
            </a:r>
            <a:endParaRPr lang="en-US" dirty="0"/>
          </a:p>
          <a:p>
            <a:pPr lvl="1"/>
            <a:r>
              <a:rPr lang="en-US" dirty="0" err="1"/>
              <a:t>MobaXterm</a:t>
            </a:r>
            <a:r>
              <a:rPr lang="en-US" dirty="0"/>
              <a:t>: https://</a:t>
            </a:r>
            <a:r>
              <a:rPr lang="en-US" dirty="0">
                <a:hlinkClick r:id="rId6"/>
              </a:rPr>
              <a:t>mobaxterm.mobatek.net</a:t>
            </a:r>
            <a:r>
              <a:rPr lang="en-US" dirty="0"/>
              <a:t>/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02917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File Transfer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Globus– good for transferring large files or large numbers of files. A client is available for Linux, Mac, and Windows.</a:t>
            </a:r>
          </a:p>
          <a:p>
            <a:pPr lvl="1"/>
            <a:r>
              <a:rPr lang="en-US" dirty="0">
                <a:hlinkClick r:id="rId2"/>
              </a:rPr>
              <a:t>http://help.unc.edu/?s=globus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https://www.globus.org/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1371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>
              <a:defRPr/>
            </a:pPr>
            <a:r>
              <a:rPr lang="en-US" dirty="0"/>
              <a:t>Longleaf page with links</a:t>
            </a:r>
          </a:p>
          <a:p>
            <a:pPr lvl="1">
              <a:defRPr/>
            </a:pPr>
            <a:r>
              <a:rPr lang="en-US" i="1" dirty="0">
                <a:hlinkClick r:id="rId2"/>
              </a:rPr>
              <a:t>http://help.unc.edu/subject/research-computing/longleaf</a:t>
            </a:r>
            <a:endParaRPr lang="en-US" i="1" dirty="0"/>
          </a:p>
          <a:p>
            <a:pPr>
              <a:defRPr/>
            </a:pPr>
            <a:r>
              <a:rPr lang="en-US" dirty="0"/>
              <a:t>SLURM examples</a:t>
            </a:r>
          </a:p>
          <a:p>
            <a:pPr lvl="1">
              <a:defRPr/>
            </a:pPr>
            <a:r>
              <a:rPr lang="en-US" i="1" dirty="0">
                <a:hlinkClick r:id="rId3"/>
              </a:rPr>
              <a:t>http://help.unc.edu/help/getting-started-example-slurm-on-longleaf</a:t>
            </a:r>
            <a:endParaRPr lang="en-US" i="1" dirty="0"/>
          </a:p>
          <a:p>
            <a:r>
              <a:rPr lang="en-US" dirty="0"/>
              <a:t>Linux cheat sheet: </a:t>
            </a:r>
          </a:p>
          <a:p>
            <a:pPr lvl="1"/>
            <a:r>
              <a:rPr lang="en-US" i="1" dirty="0">
                <a:hlinkClick r:id="rId4"/>
              </a:rPr>
              <a:t>https://files.fosswire.com/2007/08/fwunixref.pdf</a:t>
            </a:r>
            <a:endParaRPr lang="en-US" i="1" dirty="0"/>
          </a:p>
          <a:p>
            <a:r>
              <a:rPr lang="en-US" dirty="0"/>
              <a:t>Basic Linux tutorial:</a:t>
            </a:r>
          </a:p>
          <a:p>
            <a:pPr lvl="1"/>
            <a:r>
              <a:rPr lang="en-US" i="1" dirty="0">
                <a:hlinkClick r:id="rId5"/>
              </a:rPr>
              <a:t>http://faculty.washington.edu/rjl/uwhpsc-coursera/unix.html</a:t>
            </a:r>
            <a:endParaRPr lang="en-US" i="1" dirty="0"/>
          </a:p>
          <a:p>
            <a:r>
              <a:rPr lang="en-US" dirty="0"/>
              <a:t>Advanced Linux tutorial (very well written!):</a:t>
            </a:r>
          </a:p>
          <a:p>
            <a:pPr lvl="1"/>
            <a:r>
              <a:rPr lang="en-US" i="1" dirty="0">
                <a:hlinkClick r:id="rId6"/>
              </a:rPr>
              <a:t>http://linuxcommand.org/lc3_learning_the_shell.php</a:t>
            </a:r>
            <a:endParaRPr lang="en-US" i="1" dirty="0"/>
          </a:p>
          <a:p>
            <a:pPr lvl="0">
              <a:defRPr/>
            </a:pPr>
            <a:r>
              <a:rPr lang="en-US" dirty="0" err="1"/>
              <a:t>Emacs</a:t>
            </a:r>
            <a:r>
              <a:rPr lang="en-US" dirty="0"/>
              <a:t> reference:</a:t>
            </a:r>
          </a:p>
          <a:p>
            <a:pPr lvl="1">
              <a:defRPr/>
            </a:pPr>
            <a:r>
              <a:rPr lang="en-US" i="1" dirty="0">
                <a:hlinkClick r:id="rId7"/>
              </a:rPr>
              <a:t>https://www.gnu.org/software/emacs/refcards/pdf/refcard.pdf</a:t>
            </a:r>
            <a:endParaRPr lang="en-US" i="1" dirty="0"/>
          </a:p>
          <a:p>
            <a:pPr marL="342900" lvl="1" indent="0">
              <a:buNone/>
            </a:pPr>
            <a:endParaRPr lang="en-US" i="1" dirty="0"/>
          </a:p>
          <a:p>
            <a:pPr marL="342900" lvl="1" indent="0"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80737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7938"/>
            <a:ext cx="8737600" cy="855662"/>
          </a:xfrm>
        </p:spPr>
        <p:txBody>
          <a:bodyPr/>
          <a:lstStyle/>
          <a:p>
            <a:r>
              <a:rPr lang="en-US" dirty="0"/>
              <a:t>General computing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863600"/>
            <a:ext cx="8991600" cy="5702300"/>
          </a:xfrm>
        </p:spPr>
        <p:txBody>
          <a:bodyPr>
            <a:normAutofit fontScale="92500"/>
          </a:bodyPr>
          <a:lstStyle/>
          <a:p>
            <a:r>
              <a:rPr lang="en-US" dirty="0"/>
              <a:t>Serial computing: code that uses one compute core.</a:t>
            </a:r>
          </a:p>
          <a:p>
            <a:r>
              <a:rPr lang="en-US" dirty="0"/>
              <a:t>Multi-core computing: code that uses multiple cores on a </a:t>
            </a:r>
            <a:r>
              <a:rPr lang="en-US" dirty="0">
                <a:solidFill>
                  <a:srgbClr val="FFC000"/>
                </a:solidFill>
              </a:rPr>
              <a:t>single machine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Also referred to as “threaded” or “shared-memory”</a:t>
            </a:r>
          </a:p>
          <a:p>
            <a:pPr lvl="1"/>
            <a:r>
              <a:rPr lang="en-US" dirty="0"/>
              <a:t>Due to heat issues, clock speeds have plateaued, you get more </a:t>
            </a:r>
            <a:r>
              <a:rPr lang="en-US"/>
              <a:t>cores instead.</a:t>
            </a:r>
            <a:endParaRPr lang="en-US" dirty="0"/>
          </a:p>
          <a:p>
            <a:r>
              <a:rPr lang="en-US" dirty="0"/>
              <a:t>Parallel computing: code that uses more than one core</a:t>
            </a:r>
          </a:p>
          <a:p>
            <a:pPr lvl="1"/>
            <a:r>
              <a:rPr lang="en-US" dirty="0"/>
              <a:t>Shared – cores all on the same host (machine)</a:t>
            </a:r>
          </a:p>
          <a:p>
            <a:pPr lvl="1"/>
            <a:r>
              <a:rPr lang="en-US" dirty="0"/>
              <a:t>Distributed – cores can be spread across different machines; </a:t>
            </a:r>
          </a:p>
          <a:p>
            <a:r>
              <a:rPr lang="en-US" dirty="0"/>
              <a:t>Massively parallel: using thousands or more cores, possibly with an accelerator such as GPU or PHI</a:t>
            </a:r>
          </a:p>
        </p:txBody>
      </p:sp>
    </p:spTree>
    <p:extLst>
      <p:ext uri="{BB962C8B-B14F-4D97-AF65-F5344CB8AC3E}">
        <p14:creationId xmlns:p14="http://schemas.microsoft.com/office/powerpoint/2010/main" val="379007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84" y="957517"/>
            <a:ext cx="4259416" cy="28351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81125"/>
            <a:ext cx="8737600" cy="855662"/>
          </a:xfrm>
        </p:spPr>
        <p:txBody>
          <a:bodyPr/>
          <a:lstStyle/>
          <a:p>
            <a:r>
              <a:rPr lang="en-US" dirty="0"/>
              <a:t>Longleaf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41300" y="965464"/>
            <a:ext cx="7250881" cy="546483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Geared towards HTC</a:t>
            </a:r>
          </a:p>
          <a:p>
            <a:pPr lvl="1"/>
            <a:r>
              <a:rPr lang="en-US" dirty="0"/>
              <a:t>Focus on large numbers </a:t>
            </a:r>
            <a:br>
              <a:rPr lang="en-US" dirty="0"/>
            </a:br>
            <a:r>
              <a:rPr lang="en-US" dirty="0"/>
              <a:t>of serial and single node</a:t>
            </a:r>
            <a:br>
              <a:rPr lang="en-US" dirty="0"/>
            </a:br>
            <a:r>
              <a:rPr lang="en-US" dirty="0"/>
              <a:t> jobs</a:t>
            </a:r>
          </a:p>
          <a:p>
            <a:r>
              <a:rPr lang="en-US" dirty="0"/>
              <a:t>Large Memory </a:t>
            </a:r>
          </a:p>
          <a:p>
            <a:r>
              <a:rPr lang="en-US" dirty="0"/>
              <a:t>High I/O requirements</a:t>
            </a:r>
          </a:p>
          <a:p>
            <a:r>
              <a:rPr lang="en-US" dirty="0"/>
              <a:t>SLURM job scheduler</a:t>
            </a:r>
          </a:p>
          <a:p>
            <a:r>
              <a:rPr lang="en-US" dirty="0">
                <a:solidFill>
                  <a:srgbClr val="FF0000"/>
                </a:solidFill>
              </a:rPr>
              <a:t>What’s in a name?</a:t>
            </a:r>
          </a:p>
          <a:p>
            <a:pPr lvl="1"/>
            <a:r>
              <a:rPr lang="en-US" dirty="0"/>
              <a:t>The pine tree is the official state tree and 8 species of pine are native to NC including the longleaf pine. </a:t>
            </a:r>
          </a:p>
        </p:txBody>
      </p:sp>
    </p:spTree>
    <p:extLst>
      <p:ext uri="{BB962C8B-B14F-4D97-AF65-F5344CB8AC3E}">
        <p14:creationId xmlns:p14="http://schemas.microsoft.com/office/powerpoint/2010/main" val="3977562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Longleaf Nodes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300" y="1079500"/>
            <a:ext cx="6221845" cy="5435600"/>
          </a:xfrm>
        </p:spPr>
        <p:txBody>
          <a:bodyPr/>
          <a:lstStyle/>
          <a:p>
            <a:r>
              <a:rPr lang="en-US" dirty="0"/>
              <a:t>Four types of nodes:</a:t>
            </a:r>
          </a:p>
          <a:p>
            <a:pPr lvl="1"/>
            <a:r>
              <a:rPr lang="en-US" dirty="0"/>
              <a:t>General compute nodes</a:t>
            </a:r>
          </a:p>
          <a:p>
            <a:pPr lvl="1"/>
            <a:r>
              <a:rPr lang="en-US" dirty="0"/>
              <a:t>Big Data, High I/O </a:t>
            </a:r>
          </a:p>
          <a:p>
            <a:pPr lvl="1"/>
            <a:r>
              <a:rPr lang="en-US" dirty="0"/>
              <a:t>Very large memory nodes</a:t>
            </a:r>
          </a:p>
          <a:p>
            <a:pPr lvl="1"/>
            <a:r>
              <a:rPr lang="en-US" dirty="0"/>
              <a:t>GPGPU nodes</a:t>
            </a:r>
          </a:p>
          <a:p>
            <a:pPr lvl="1"/>
            <a:r>
              <a:rPr lang="en-US" dirty="0"/>
              <a:t>…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620" y="3552723"/>
            <a:ext cx="4825380" cy="319097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owerpointUNC2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powerpointUNC2.potx</Template>
  <TotalTime>50593</TotalTime>
  <Words>3494</Words>
  <Application>Microsoft Office PowerPoint</Application>
  <PresentationFormat>On-screen Show (4:3)</PresentationFormat>
  <Paragraphs>530</Paragraphs>
  <Slides>62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7" baseType="lpstr">
      <vt:lpstr>Arial</vt:lpstr>
      <vt:lpstr>Arial Black</vt:lpstr>
      <vt:lpstr>Calibri</vt:lpstr>
      <vt:lpstr>Wingdings</vt:lpstr>
      <vt:lpstr>powerpointUNC2</vt:lpstr>
      <vt:lpstr>PowerPoint Presentation</vt:lpstr>
      <vt:lpstr>Outline</vt:lpstr>
      <vt:lpstr>PowerPoint Presentation</vt:lpstr>
      <vt:lpstr>What is a compute cluster?</vt:lpstr>
      <vt:lpstr>Compute Cluster Advantages</vt:lpstr>
      <vt:lpstr>Why might you use a cluster?</vt:lpstr>
      <vt:lpstr>General computing concepts</vt:lpstr>
      <vt:lpstr>Longleaf</vt:lpstr>
      <vt:lpstr>Longleaf Nodes</vt:lpstr>
      <vt:lpstr>File Spaces</vt:lpstr>
      <vt:lpstr>Longleaf Storage</vt:lpstr>
      <vt:lpstr>Mass Storage</vt:lpstr>
      <vt:lpstr>User Environment - modules</vt:lpstr>
      <vt:lpstr>Modules</vt:lpstr>
      <vt:lpstr>Using Longleaf</vt:lpstr>
      <vt:lpstr>Common Module Commands</vt:lpstr>
      <vt:lpstr>Job Scheduling and Management </vt:lpstr>
      <vt:lpstr>What does a Job Scheduler and batch system do?</vt:lpstr>
      <vt:lpstr>SLURM</vt:lpstr>
      <vt:lpstr>Simplified view of Batch Job Submission</vt:lpstr>
      <vt:lpstr>Running Programs on Longleaf</vt:lpstr>
      <vt:lpstr>Common SLURM commands</vt:lpstr>
      <vt:lpstr>Submitting Jobs: sbatch</vt:lpstr>
      <vt:lpstr>Two methods to submit non-interactive batch jobs</vt:lpstr>
      <vt:lpstr>SLURM terminology</vt:lpstr>
      <vt:lpstr>SLURM specialized partitions</vt:lpstr>
      <vt:lpstr>Interactive job submissions</vt:lpstr>
      <vt:lpstr>Matlab sample job submission script #1</vt:lpstr>
      <vt:lpstr>Matlab sample job submission script #2</vt:lpstr>
      <vt:lpstr>Matlab sample job submission script #3</vt:lpstr>
      <vt:lpstr>Matlab sample job submission script #4</vt:lpstr>
      <vt:lpstr>R sample job submission script #1</vt:lpstr>
      <vt:lpstr>R sample job submission script #2</vt:lpstr>
      <vt:lpstr>R sample job submission script #3</vt:lpstr>
      <vt:lpstr>Python sample job submission script #1</vt:lpstr>
      <vt:lpstr>Python sample job submission script #2</vt:lpstr>
      <vt:lpstr>Python sample job submission script #3</vt:lpstr>
      <vt:lpstr>Stata sample job submission script #1</vt:lpstr>
      <vt:lpstr>Stata sample job submission script #2</vt:lpstr>
      <vt:lpstr>Stata sample job submission script #3</vt:lpstr>
      <vt:lpstr>Printing Job Info at end (using Matlab script #1)</vt:lpstr>
      <vt:lpstr>Run job from command line</vt:lpstr>
      <vt:lpstr>Email example</vt:lpstr>
      <vt:lpstr>Dependencies</vt:lpstr>
      <vt:lpstr>Scaling up workflow</vt:lpstr>
      <vt:lpstr>Submit SNP job</vt:lpstr>
      <vt:lpstr>Workflow tips</vt:lpstr>
      <vt:lpstr>PowerPoint Presentation</vt:lpstr>
      <vt:lpstr>Sample workflow</vt:lpstr>
      <vt:lpstr>PowerPoint Presentation</vt:lpstr>
      <vt:lpstr> Longleaf – General Compute Nodes</vt:lpstr>
      <vt:lpstr> Longleaf – Big Data Nodes</vt:lpstr>
      <vt:lpstr> Longleaf – Extreme Memory Nodes</vt:lpstr>
      <vt:lpstr> Longleaf – GPU Nodes, Compute Host</vt:lpstr>
      <vt:lpstr> Longleaf – GPU Nodes, Device</vt:lpstr>
      <vt:lpstr>Tiered storage on Longleaf</vt:lpstr>
      <vt:lpstr>Getting an account:</vt:lpstr>
      <vt:lpstr>Login to Longleaf</vt:lpstr>
      <vt:lpstr>X Windows</vt:lpstr>
      <vt:lpstr>File Transfer</vt:lpstr>
      <vt:lpstr>File Transfer</vt:lpstr>
      <vt:lpstr>Links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 Reed</dc:creator>
  <cp:lastModifiedBy>Mark Reed</cp:lastModifiedBy>
  <cp:revision>232</cp:revision>
  <dcterms:created xsi:type="dcterms:W3CDTF">2011-09-27T12:28:06Z</dcterms:created>
  <dcterms:modified xsi:type="dcterms:W3CDTF">2019-06-04T17:25:22Z</dcterms:modified>
</cp:coreProperties>
</file>