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25" r:id="rId1"/>
    <p:sldMasterId id="2147483943" r:id="rId2"/>
  </p:sldMasterIdLst>
  <p:notesMasterIdLst>
    <p:notesMasterId r:id="rId40"/>
  </p:notesMasterIdLst>
  <p:handoutMasterIdLst>
    <p:handoutMasterId r:id="rId41"/>
  </p:handoutMasterIdLst>
  <p:sldIdLst>
    <p:sldId id="256" r:id="rId3"/>
    <p:sldId id="296" r:id="rId4"/>
    <p:sldId id="271" r:id="rId5"/>
    <p:sldId id="259" r:id="rId6"/>
    <p:sldId id="272" r:id="rId7"/>
    <p:sldId id="297" r:id="rId8"/>
    <p:sldId id="257" r:id="rId9"/>
    <p:sldId id="262" r:id="rId10"/>
    <p:sldId id="267" r:id="rId11"/>
    <p:sldId id="268" r:id="rId12"/>
    <p:sldId id="269" r:id="rId13"/>
    <p:sldId id="299" r:id="rId14"/>
    <p:sldId id="307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2" r:id="rId25"/>
    <p:sldId id="308" r:id="rId26"/>
    <p:sldId id="305" r:id="rId27"/>
    <p:sldId id="286" r:id="rId28"/>
    <p:sldId id="288" r:id="rId29"/>
    <p:sldId id="289" r:id="rId30"/>
    <p:sldId id="293" r:id="rId31"/>
    <p:sldId id="291" r:id="rId32"/>
    <p:sldId id="304" r:id="rId33"/>
    <p:sldId id="292" r:id="rId34"/>
    <p:sldId id="294" r:id="rId35"/>
    <p:sldId id="295" r:id="rId36"/>
    <p:sldId id="306" r:id="rId37"/>
    <p:sldId id="270" r:id="rId38"/>
    <p:sldId id="287" r:id="rId3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C1A"/>
    <a:srgbClr val="1F344C"/>
    <a:srgbClr val="294665"/>
    <a:srgbClr val="19BBB7"/>
    <a:srgbClr val="08649C"/>
    <a:srgbClr val="D9D9D9"/>
    <a:srgbClr val="9EC62C"/>
    <a:srgbClr val="85A725"/>
    <a:srgbClr val="627B1B"/>
    <a:srgbClr val="708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2" autoAdjust="0"/>
    <p:restoredTop sz="88929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156" y="168"/>
      </p:cViewPr>
      <p:guideLst>
        <p:guide orient="horz" pos="1616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00" d="100"/>
          <a:sy n="100" d="100"/>
        </p:scale>
        <p:origin x="2724" y="-348"/>
      </p:cViewPr>
      <p:guideLst>
        <p:guide orient="horz" pos="2929"/>
        <p:guide pos="2208"/>
        <p:guide orient="horz"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 noChangeAspect="1"/>
          </p:cNvSpPr>
          <p:nvPr/>
        </p:nvSpPr>
        <p:spPr>
          <a:xfrm>
            <a:off x="0" y="8822841"/>
            <a:ext cx="7010400" cy="473559"/>
          </a:xfrm>
          <a:prstGeom prst="rect">
            <a:avLst/>
          </a:prstGeom>
          <a:gradFill>
            <a:gsLst>
              <a:gs pos="0">
                <a:srgbClr val="00517E"/>
              </a:gs>
              <a:gs pos="100000">
                <a:srgbClr val="04304B"/>
              </a:gs>
            </a:gsLst>
            <a:path path="circle">
              <a:fillToRect l="50000" t="50000" r="50000" b="50000"/>
            </a:path>
          </a:gradFill>
        </p:spPr>
        <p:txBody>
          <a:bodyPr vert="horz" lIns="279532" tIns="94724" rIns="93177" bIns="9472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6355"/>
            <a:r>
              <a:rPr lang="en-US" sz="1000" dirty="0">
                <a:solidFill>
                  <a:schemeClr val="bg1"/>
                </a:solidFill>
              </a:rPr>
              <a:t>Page </a:t>
            </a:r>
            <a:fld id="{114C7B2E-8ACE-7A49-BC19-183EB2D79019}" type="slidenum">
              <a:rPr lang="en-US" sz="1000">
                <a:solidFill>
                  <a:schemeClr val="bg1"/>
                </a:solidFill>
              </a:rPr>
              <a:pPr algn="l" defTabSz="186355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2548743" y="8831580"/>
            <a:ext cx="1912915" cy="219035"/>
          </a:xfrm>
          <a:prstGeom prst="rect">
            <a:avLst/>
          </a:prstGeom>
          <a:noFill/>
        </p:spPr>
        <p:txBody>
          <a:bodyPr wrap="square" lIns="93177" tIns="46589" rIns="93177" bIns="46589" rtlCol="0" anchor="ctr">
            <a:spAutoFit/>
          </a:bodyPr>
          <a:lstStyle/>
          <a:p>
            <a:pPr algn="ctr" defTabSz="186355"/>
            <a:r>
              <a:rPr lang="en-US" sz="800" dirty="0">
                <a:solidFill>
                  <a:schemeClr val="bg1"/>
                </a:solidFill>
              </a:rPr>
              <a:t>sas.com</a:t>
            </a:r>
          </a:p>
        </p:txBody>
      </p:sp>
      <p:sp>
        <p:nvSpPr>
          <p:cNvPr id="9" name="Textbox 3"/>
          <p:cNvSpPr>
            <a:spLocks noChangeAspect="1"/>
          </p:cNvSpPr>
          <p:nvPr/>
        </p:nvSpPr>
        <p:spPr>
          <a:xfrm>
            <a:off x="2196592" y="8971026"/>
            <a:ext cx="2617216" cy="251003"/>
          </a:xfrm>
          <a:prstGeom prst="rect">
            <a:avLst/>
          </a:prstGeom>
        </p:spPr>
        <p:txBody>
          <a:bodyPr wrap="square" lIns="93177" tIns="46589" rIns="93177" bIns="46589" anchor="b" anchorCtr="0">
            <a:spAutoFit/>
          </a:bodyPr>
          <a:lstStyle/>
          <a:p>
            <a:pPr algn="ctr" defTabSz="279532" eaLnBrk="0" hangingPunct="0">
              <a:defRPr/>
            </a:pPr>
            <a:r>
              <a:rPr lang="en-US" sz="500" kern="300" spc="52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Company Confidential - For Internal Use Only</a:t>
            </a:r>
            <a:br>
              <a:rPr lang="en-US" sz="500" kern="300" spc="52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</a:br>
            <a:r>
              <a:rPr lang="en-US" sz="500" kern="300" spc="52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Copyright © SAS Institute </a:t>
            </a:r>
            <a:r>
              <a:rPr lang="en-US" sz="500" kern="300" spc="52" dirty="0">
                <a:solidFill>
                  <a:srgbClr val="0871B1"/>
                </a:solidFill>
                <a:ea typeface="Calibri" charset="0"/>
                <a:cs typeface="Arial" panose="020B0604020202020204" pitchFamily="34" charset="0"/>
              </a:rPr>
              <a:t>Inc</a:t>
            </a:r>
            <a:r>
              <a:rPr lang="en-US" sz="500" kern="300" spc="52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. All rights reserved.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07" y="0"/>
            <a:ext cx="2570386" cy="126529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45" y="8932265"/>
            <a:ext cx="571196" cy="2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5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71513" y="1181100"/>
            <a:ext cx="5667375" cy="31877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649631" y="4545939"/>
            <a:ext cx="5711139" cy="4174084"/>
          </a:xfrm>
          <a:prstGeom prst="rect">
            <a:avLst/>
          </a:prstGeom>
        </p:spPr>
        <p:txBody>
          <a:bodyPr vert="horz" lIns="46589" tIns="46589" rIns="46589" bIns="465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3"/>
          <p:cNvSpPr txBox="1">
            <a:spLocks noChangeAspect="1"/>
          </p:cNvSpPr>
          <p:nvPr/>
        </p:nvSpPr>
        <p:spPr>
          <a:xfrm>
            <a:off x="0" y="8822841"/>
            <a:ext cx="7010400" cy="473559"/>
          </a:xfrm>
          <a:prstGeom prst="rect">
            <a:avLst/>
          </a:prstGeom>
          <a:gradFill>
            <a:gsLst>
              <a:gs pos="0">
                <a:srgbClr val="00517E"/>
              </a:gs>
              <a:gs pos="100000">
                <a:srgbClr val="04304B"/>
              </a:gs>
            </a:gsLst>
            <a:path path="circle">
              <a:fillToRect l="50000" t="50000" r="50000" b="50000"/>
            </a:path>
          </a:gradFill>
        </p:spPr>
        <p:txBody>
          <a:bodyPr vert="horz" lIns="279532" tIns="94724" rIns="93177" bIns="94724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6355"/>
            <a:r>
              <a:rPr lang="en-US" sz="1000" dirty="0">
                <a:solidFill>
                  <a:schemeClr val="bg1"/>
                </a:solidFill>
              </a:rPr>
              <a:t>Page </a:t>
            </a:r>
            <a:fld id="{114C7B2E-8ACE-7A49-BC19-183EB2D79019}" type="slidenum">
              <a:rPr lang="en-US" sz="1000" smtClean="0">
                <a:solidFill>
                  <a:schemeClr val="bg1"/>
                </a:solidFill>
              </a:rPr>
              <a:pPr algn="l" defTabSz="186355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4"/>
          <p:cNvSpPr>
            <a:spLocks noChangeAspect="1"/>
          </p:cNvSpPr>
          <p:nvPr/>
        </p:nvSpPr>
        <p:spPr>
          <a:xfrm>
            <a:off x="2196592" y="8972150"/>
            <a:ext cx="2617216" cy="251003"/>
          </a:xfrm>
          <a:prstGeom prst="rect">
            <a:avLst/>
          </a:prstGeom>
        </p:spPr>
        <p:txBody>
          <a:bodyPr wrap="square" lIns="93177" tIns="46589" rIns="93177" bIns="46589" anchor="b" anchorCtr="0">
            <a:spAutoFit/>
          </a:bodyPr>
          <a:lstStyle/>
          <a:p>
            <a:pPr algn="ctr" defTabSz="279532" eaLnBrk="0" hangingPunct="0">
              <a:defRPr/>
            </a:pPr>
            <a:r>
              <a:rPr lang="en-US" sz="500" kern="300" spc="52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Company Confidential - For Internal Use Only</a:t>
            </a:r>
            <a:br>
              <a:rPr lang="en-US" sz="500" kern="300" spc="52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</a:br>
            <a:r>
              <a:rPr lang="en-US" sz="500" kern="300" spc="52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Copyright © SAS Institute Inc. All rights </a:t>
            </a:r>
            <a:r>
              <a:rPr lang="en-US" sz="500" kern="300" spc="52" dirty="0">
                <a:solidFill>
                  <a:srgbClr val="0871B1"/>
                </a:solidFill>
                <a:latin typeface="+mn-lt"/>
                <a:ea typeface="Calibri" charset="0"/>
                <a:cs typeface="Arial" panose="020B0604020202020204" pitchFamily="34" charset="0"/>
              </a:rPr>
              <a:t>reserved</a:t>
            </a:r>
            <a:r>
              <a:rPr lang="en-US" sz="500" kern="300" spc="52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5"/>
          <p:cNvSpPr txBox="1"/>
          <p:nvPr/>
        </p:nvSpPr>
        <p:spPr>
          <a:xfrm>
            <a:off x="2548743" y="8831580"/>
            <a:ext cx="1912915" cy="219035"/>
          </a:xfrm>
          <a:prstGeom prst="rect">
            <a:avLst/>
          </a:prstGeom>
          <a:noFill/>
        </p:spPr>
        <p:txBody>
          <a:bodyPr wrap="square" lIns="93177" tIns="46589" rIns="93177" bIns="46589" rtlCol="0" anchor="ctr">
            <a:spAutoFit/>
          </a:bodyPr>
          <a:lstStyle/>
          <a:p>
            <a:pPr algn="ctr" defTabSz="186355"/>
            <a:r>
              <a:rPr lang="en-US" sz="800" dirty="0">
                <a:solidFill>
                  <a:schemeClr val="bg1"/>
                </a:solidFill>
                <a:latin typeface="+mn-lt"/>
              </a:rPr>
              <a:t>sas.com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07" y="0"/>
            <a:ext cx="2570386" cy="1265297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45" y="8932265"/>
            <a:ext cx="571196" cy="2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82880" algn="l" defTabSz="365760" rtl="0" eaLnBrk="1" latinLnBrk="0" hangingPunct="1">
      <a:lnSpc>
        <a:spcPct val="85000"/>
      </a:lnSpc>
      <a:spcBef>
        <a:spcPts val="800"/>
      </a:spcBef>
      <a:buClr>
        <a:schemeClr val="tx1"/>
      </a:buClr>
      <a:buSzPct val="80000"/>
      <a:buFont typeface="Arial" charset="0"/>
      <a:buChar char="•"/>
      <a:defRPr sz="1200" kern="1200" baseline="0">
        <a:solidFill>
          <a:schemeClr val="tx1"/>
        </a:solidFill>
        <a:effectLst/>
        <a:latin typeface="+mn-lt"/>
        <a:ea typeface="+mn-ea"/>
        <a:cs typeface="Arial" pitchFamily="34" charset="0"/>
      </a:defRPr>
    </a:lvl1pPr>
    <a:lvl2pPr marL="342900" indent="-182880" algn="l" defTabSz="365760" rtl="0" eaLnBrk="1" latinLnBrk="0" hangingPunct="1">
      <a:lnSpc>
        <a:spcPct val="85000"/>
      </a:lnSpc>
      <a:spcBef>
        <a:spcPts val="800"/>
      </a:spcBef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2pPr>
    <a:lvl3pPr marL="515938" indent="-182880" algn="l" defTabSz="365760" rtl="0" eaLnBrk="1" latinLnBrk="0" hangingPunct="1">
      <a:lnSpc>
        <a:spcPct val="85000"/>
      </a:lnSpc>
      <a:spcBef>
        <a:spcPts val="800"/>
      </a:spcBef>
      <a:buClr>
        <a:schemeClr val="tx1">
          <a:lumMod val="65000"/>
          <a:lumOff val="35000"/>
        </a:schemeClr>
      </a:buClr>
      <a:buSzPct val="100000"/>
      <a:buFont typeface="Calibri" panose="020F0502020204030204" pitchFamily="34" charset="0"/>
      <a:buChar char="-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3pPr>
    <a:lvl4pPr marL="688975" indent="-173038" algn="l" defTabSz="685800" rtl="0" eaLnBrk="1" latinLnBrk="0" hangingPunct="1">
      <a:lnSpc>
        <a:spcPct val="100000"/>
      </a:lnSpc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4pPr>
    <a:lvl5pPr marL="860425" indent="-165100" algn="l" defTabSz="685800" rtl="0" eaLnBrk="1" latinLnBrk="0" hangingPunct="1">
      <a:lnSpc>
        <a:spcPct val="100000"/>
      </a:lnSpc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81100"/>
            <a:ext cx="5667375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0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144" y="1799049"/>
            <a:ext cx="6611112" cy="584775"/>
          </a:xfrm>
        </p:spPr>
        <p:txBody>
          <a:bodyPr anchor="b" anchorCtr="0">
            <a:spAutoFit/>
          </a:bodyPr>
          <a:lstStyle>
            <a:lvl1pPr algn="l"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1152144" y="2383824"/>
            <a:ext cx="6611112" cy="353943"/>
          </a:xfrm>
        </p:spPr>
        <p:txBody>
          <a:bodyPr wrap="square" anchor="t">
            <a:spAutoFit/>
          </a:bodyPr>
          <a:lstStyle>
            <a:lvl1pPr marL="0" indent="-182880" algn="l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Box 3"/>
          <p:cNvSpPr txBox="1">
            <a:spLocks noChangeAspect="1"/>
          </p:cNvSpPr>
          <p:nvPr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</a:p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804" cy="1806509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48" y="4500631"/>
            <a:ext cx="914366" cy="5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90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2998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  <a:b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</a:b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230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_Section Header">
    <p:bg>
      <p:bgPr>
        <a:gradFill>
          <a:gsLst>
            <a:gs pos="0">
              <a:srgbClr val="90B328"/>
            </a:gs>
            <a:gs pos="100000">
              <a:srgbClr val="4B7C1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9EC62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  <a:b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9EC62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</a:b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9EC62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3936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quamarine_Section Header">
    <p:bg>
      <p:bgPr>
        <a:gradFill>
          <a:gsLst>
            <a:gs pos="0">
              <a:srgbClr val="00B08D"/>
            </a:gs>
            <a:gs pos="100000">
              <a:srgbClr val="0185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0CCA5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  <a:b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0CCA5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</a:b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0CCA5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481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_Section Header">
    <p:bg>
      <p:bgPr>
        <a:gradFill>
          <a:gsLst>
            <a:gs pos="0">
              <a:srgbClr val="61BAE9"/>
            </a:gs>
            <a:gs pos="100000">
              <a:srgbClr val="006A9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53C6FF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  <a:b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53C6FF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</a:b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53C6FF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463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olet_Section Header">
    <p:bg>
      <p:bgPr>
        <a:gradFill>
          <a:gsLst>
            <a:gs pos="0">
              <a:srgbClr val="3D5AAE"/>
            </a:gs>
            <a:gs pos="100000">
              <a:srgbClr val="2C367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727DC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  <a:b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727DC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</a:b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727DC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421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120427"/>
            <a:ext cx="9144000" cy="584775"/>
          </a:xfrm>
        </p:spPr>
        <p:txBody>
          <a:bodyPr anchor="ctr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-4574" y="3943877"/>
            <a:ext cx="9144003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182880"/>
            <a:r>
              <a:rPr lang="en-US" sz="1800" baseline="0" dirty="0">
                <a:solidFill>
                  <a:schemeClr val="bg1"/>
                </a:solidFill>
              </a:rPr>
              <a:t>sas.com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</a:p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804" cy="180650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48" y="4500631"/>
            <a:ext cx="914366" cy="5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4948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272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  <a:b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</a:b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/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</a:p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04" y="4772207"/>
            <a:ext cx="532437" cy="2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376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388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6459"/>
            <a:ext cx="7891272" cy="3642853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6127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1458049" y="640080"/>
            <a:ext cx="7068312" cy="274320"/>
          </a:xfrm>
        </p:spPr>
        <p:txBody>
          <a:bodyPr wrap="square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19BBB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19BBB7"/>
              </a:buClr>
              <a:defRPr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latin typeface="+mn-lt"/>
              </a:defRPr>
            </a:lvl2pPr>
            <a:lvl3pPr>
              <a:buClr>
                <a:srgbClr val="19BBB7"/>
              </a:buClr>
              <a:defRPr baseline="0"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76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0495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/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>
            <a:noAutofit/>
          </a:bodyPr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sz="1800" baseline="0">
                <a:latin typeface="+mn-lt"/>
              </a:defRPr>
            </a:lvl2pPr>
            <a:lvl3pPr>
              <a:buClr>
                <a:srgbClr val="19BBB7"/>
              </a:buClr>
              <a:defRPr sz="1400" baseline="0">
                <a:latin typeface="+mn-lt"/>
              </a:defRPr>
            </a:lvl3pPr>
            <a:lvl4pPr>
              <a:buClr>
                <a:srgbClr val="19BBB7"/>
              </a:buClr>
              <a:defRPr sz="1200" baseline="0">
                <a:latin typeface="+mj-lt"/>
              </a:defRPr>
            </a:lvl4pPr>
            <a:lvl5pPr>
              <a:buClr>
                <a:srgbClr val="19BBB7"/>
              </a:buCl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33882" y="1014984"/>
            <a:ext cx="3886200" cy="3639312"/>
          </a:xfrm>
        </p:spPr>
        <p:txBody>
          <a:bodyPr wrap="square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latin typeface="+mn-lt"/>
              </a:defRPr>
            </a:lvl2pPr>
            <a:lvl3pPr>
              <a:buClr>
                <a:srgbClr val="19BBB7"/>
              </a:buClr>
              <a:defRPr baseline="0"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0549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14984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60"/>
            <a:ext cx="6016752" cy="4507140"/>
          </a:xfrm>
        </p:spPr>
        <p:txBody>
          <a:bodyPr vert="horz" lIns="274320" tIns="45720" rIns="457200" bIns="91440" rtlCol="0" anchor="t" anchorCtr="0">
            <a:normAutofit/>
          </a:bodyPr>
          <a:lstStyle>
            <a:lvl1pPr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489933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  <a:b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</a:b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8" y="133531"/>
            <a:ext cx="914366" cy="634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16" y="4749137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0547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016752" cy="430887"/>
          </a:xfrm>
        </p:spPr>
        <p:txBody>
          <a:bodyPr lIns="182880" rIns="182880" anchor="b" anchorCtr="0"/>
          <a:lstStyle>
            <a:lvl1pPr algn="ctr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4142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rgbClr val="19BBB7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921232"/>
            <a:ext cx="6016752" cy="4216330"/>
          </a:xfrm>
        </p:spPr>
        <p:txBody>
          <a:bodyPr wrap="square" lIns="365760" rIns="274320" bIns="91440" anchor="t" anchorCtr="0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latin typeface="+mn-lt"/>
              </a:defRPr>
            </a:lvl2pPr>
            <a:lvl3pPr>
              <a:buClr>
                <a:srgbClr val="19BBB7"/>
              </a:buClr>
              <a:defRPr baseline="0"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016752" y="1014984"/>
            <a:ext cx="3127247" cy="369332"/>
          </a:xfrm>
        </p:spPr>
        <p:txBody>
          <a:bodyPr lIns="91440" anchor="t" anchorCtr="0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28232" y="1489933"/>
            <a:ext cx="2304288" cy="3154680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  <a:b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</a:b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64" y="141049"/>
            <a:ext cx="914366" cy="634977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8709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Viya Teal Section">
    <p:bg>
      <p:bgPr>
        <a:gradFill>
          <a:gsLst>
            <a:gs pos="0">
              <a:srgbClr val="19BBB7"/>
            </a:gs>
            <a:gs pos="100000">
              <a:srgbClr val="00727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0C3D2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  <a:b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0C3D2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</a:b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0C3D2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82" y="338735"/>
            <a:ext cx="1714437" cy="39368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435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Viy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315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242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694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7641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400" baseline="0">
                <a:latin typeface="+mn-lt"/>
              </a:defRPr>
            </a:lvl3pPr>
            <a:lvl4pPr>
              <a:defRPr sz="1200" baseline="0">
                <a:latin typeface="+mj-lt"/>
              </a:defRPr>
            </a:lvl4pPr>
            <a:lvl5pP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wrap="square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buSzPct val="80000"/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buSzPct val="80000"/>
              <a:defRPr sz="18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buSzPct val="100000"/>
              <a:defRPr sz="14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buSzPct val="100000"/>
              <a:defRPr sz="1200" baseline="0">
                <a:solidFill>
                  <a:schemeClr val="bg1"/>
                </a:solidFill>
                <a:latin typeface="+mj-lt"/>
              </a:defRPr>
            </a:lvl4pPr>
            <a:lvl5pPr marL="914400" indent="-182880">
              <a:buClr>
                <a:schemeClr val="bg1"/>
              </a:buClr>
              <a:buSzPct val="100000"/>
              <a:defRPr sz="10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>
              <a:buClr>
                <a:schemeClr val="bg1"/>
              </a:buClr>
              <a:defRPr lang="en-US" dirty="0" smtClean="0">
                <a:solidFill>
                  <a:schemeClr val="bg1"/>
                </a:solidFill>
              </a:defRPr>
            </a:lvl1pPr>
            <a:lvl2pPr marL="18288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dirty="0" smtClean="0">
                <a:solidFill>
                  <a:schemeClr val="bg1"/>
                </a:solidFill>
                <a:latin typeface="+mn-lt"/>
              </a:defRPr>
            </a:lvl2pPr>
            <a:lvl3pPr marL="36576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lang="en-US" sz="1800" dirty="0" smtClean="0">
                <a:solidFill>
                  <a:schemeClr val="bg1"/>
                </a:solidFill>
                <a:latin typeface="+mn-lt"/>
              </a:defRPr>
            </a:lvl3pPr>
            <a:lvl4pPr marL="54864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defRPr lang="en-US" sz="1400" dirty="0" smtClean="0">
                <a:solidFill>
                  <a:schemeClr val="bg1"/>
                </a:solidFill>
                <a:latin typeface="+mn-lt"/>
              </a:defRPr>
            </a:lvl4pPr>
            <a:lvl5pPr marL="731520" indent="-182880" defTabSz="365760">
              <a:buClr>
                <a:schemeClr val="bg1"/>
              </a:buClr>
              <a:defRPr lang="en-US" sz="1200" dirty="0">
                <a:solidFill>
                  <a:schemeClr val="bg1"/>
                </a:solidFill>
                <a:latin typeface="+mj-lt"/>
              </a:defRPr>
            </a:lvl5pPr>
            <a:lvl6pPr marL="914400" indent="-182880" defTabSz="365760">
              <a:buClr>
                <a:schemeClr val="bg1"/>
              </a:buClr>
              <a:buSzPct val="100000"/>
              <a:buFont typeface="Calibri" panose="020F0502020204030204" pitchFamily="34" charset="0"/>
              <a:buChar char="-"/>
              <a:defRPr>
                <a:solidFill>
                  <a:schemeClr val="bg1"/>
                </a:solidFill>
                <a:latin typeface="+mj-lt"/>
              </a:defRPr>
            </a:lvl6pPr>
          </a:lstStyle>
          <a:p>
            <a:pPr lvl="1"/>
            <a:r>
              <a:rPr lang="en-US" dirty="0"/>
              <a:t>Click to add text or click an icon to add other content types.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598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887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spcBef>
                <a:spcPts val="0"/>
              </a:spcBef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59"/>
            <a:ext cx="6016752" cy="4507141"/>
          </a:xfrm>
        </p:spPr>
        <p:txBody>
          <a:bodyPr vert="horz" wrap="square" lIns="274320" tIns="45720" rIns="457200" bIns="91440" rtlCol="0" anchor="t" anchorCtr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6694"/>
            <a:ext cx="2304288" cy="3154680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795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016752" cy="430887"/>
          </a:xfrm>
        </p:spPr>
        <p:txBody>
          <a:bodyPr lIns="182880" rIns="182880" anchor="b" anchorCtr="0">
            <a:noAutofit/>
          </a:bodyPr>
          <a:lstStyle>
            <a:lvl1pPr algn="ctr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7660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920337"/>
            <a:ext cx="6016752" cy="4215653"/>
          </a:xfrm>
        </p:spPr>
        <p:txBody>
          <a:bodyPr wrap="square" lIns="365760" rIns="274320" bIns="91440" anchor="t" anchorCtr="0"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016752" y="228600"/>
            <a:ext cx="3127247" cy="369332"/>
          </a:xfrm>
        </p:spPr>
        <p:txBody>
          <a:bodyPr lIns="91440" anchor="t" anchorCtr="0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28232" y="997228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590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ustomer Succes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226814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515"/>
            <a:ext cx="6510270" cy="3977640"/>
          </a:xfrm>
        </p:spPr>
        <p:txBody>
          <a:bodyPr wrap="square" lIns="365760" rIns="274320" anchor="t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776288"/>
            <a:ext cx="2448000" cy="1869230"/>
          </a:xfrm>
        </p:spPr>
        <p:txBody>
          <a:bodyPr wrap="square" anchor="t">
            <a:sp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 dirty="0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4"/>
            <a:ext cx="2450592" cy="258532"/>
          </a:xfrm>
        </p:spPr>
        <p:txBody>
          <a:bodyPr wrap="square" anchor="t">
            <a:sp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Spokesperson’s Job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-2" y="4620985"/>
            <a:ext cx="6510270" cy="276999"/>
          </a:xfrm>
        </p:spPr>
        <p:txBody>
          <a:bodyPr wrap="square" lIns="182880" rIns="182880" anchor="b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0" cap="none" baseline="0">
                <a:solidFill>
                  <a:schemeClr val="accent1"/>
                </a:solidFill>
                <a:effectLst/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Customer Validation Slide – For One-to-One Use Only - NO EXTERNAL DISTRIBUTION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370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684628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  <a:b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</a:b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16" y="4749137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62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35" r:id="rId15"/>
    <p:sldLayoutId id="2147483941" r:id="rId16"/>
    <p:sldLayoutId id="2147483963" r:id="rId17"/>
    <p:sldLayoutId id="2147483942" r:id="rId18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accent1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47560" y="192024"/>
            <a:ext cx="706831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684628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3310128" y="4864608"/>
            <a:ext cx="2514600" cy="246221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Company Confidential – For Internal Use Only</a:t>
            </a:r>
            <a:b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</a:b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7" y="135169"/>
            <a:ext cx="914366" cy="634977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16" y="4749137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</p:sldLayoutIdLst>
  <p:transition>
    <p:fade/>
  </p:transition>
  <p:hf sldNum="0" hdr="0" ftr="0" dt="0"/>
  <p:txStyles>
    <p:titleStyle>
      <a:lvl1pPr algn="l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assoftware/python-dlp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1306606"/>
            <a:ext cx="6611112" cy="1077218"/>
          </a:xfrm>
        </p:spPr>
        <p:txBody>
          <a:bodyPr/>
          <a:lstStyle/>
          <a:p>
            <a:r>
              <a:rPr lang="en-US" dirty="0"/>
              <a:t>SAS Deep Learning </a:t>
            </a:r>
            <a:br>
              <a:rPr lang="en-US" dirty="0"/>
            </a:br>
            <a:r>
              <a:rPr lang="en-US" dirty="0"/>
              <a:t> Object Detection, Keypoint Detection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Xindian</a:t>
            </a:r>
            <a:r>
              <a:rPr lang="en-US" dirty="0"/>
              <a:t> Long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2CB87-E0BF-F34F-B6DC-DC63D5F61180}"/>
              </a:ext>
            </a:extLst>
          </p:cNvPr>
          <p:cNvSpPr txBox="1"/>
          <p:nvPr/>
        </p:nvSpPr>
        <p:spPr>
          <a:xfrm>
            <a:off x="6013938" y="324436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2018.09</a:t>
            </a:r>
          </a:p>
        </p:txBody>
      </p:sp>
    </p:spTree>
    <p:extLst>
      <p:ext uri="{BB962C8B-B14F-4D97-AF65-F5344CB8AC3E}">
        <p14:creationId xmlns:p14="http://schemas.microsoft.com/office/powerpoint/2010/main" val="205766638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83AC-7052-4D60-8C73-E6474602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v2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72CB3-5AD4-4649-8A17-CB20466C2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H="1">
            <a:off x="626364" y="640080"/>
            <a:ext cx="7891272" cy="274320"/>
          </a:xfrm>
        </p:spPr>
        <p:txBody>
          <a:bodyPr/>
          <a:lstStyle/>
          <a:p>
            <a:r>
              <a:rPr lang="en-US" dirty="0"/>
              <a:t>Anchor Boxes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B9517D-73ED-44AB-BBB5-17EC3E372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 contrast="-5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5899" y="1221858"/>
            <a:ext cx="4387386" cy="32876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3BDEF4-9978-4820-8FF1-6042AABBE55B}"/>
              </a:ext>
            </a:extLst>
          </p:cNvPr>
          <p:cNvSpPr/>
          <p:nvPr/>
        </p:nvSpPr>
        <p:spPr>
          <a:xfrm>
            <a:off x="1789583" y="3105123"/>
            <a:ext cx="1379068" cy="569627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72620F-AC72-4C4E-B37F-C1F149F6099E}"/>
              </a:ext>
            </a:extLst>
          </p:cNvPr>
          <p:cNvSpPr/>
          <p:nvPr/>
        </p:nvSpPr>
        <p:spPr>
          <a:xfrm>
            <a:off x="1967417" y="2473545"/>
            <a:ext cx="1047450" cy="184569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BA70A0-4040-4D1B-A9AA-9AE407AF535C}"/>
              </a:ext>
            </a:extLst>
          </p:cNvPr>
          <p:cNvSpPr/>
          <p:nvPr/>
        </p:nvSpPr>
        <p:spPr>
          <a:xfrm>
            <a:off x="2227519" y="3203135"/>
            <a:ext cx="556740" cy="380123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02F92C-34AB-4D24-9C60-F90E4A04B8C2}"/>
              </a:ext>
            </a:extLst>
          </p:cNvPr>
          <p:cNvSpPr txBox="1"/>
          <p:nvPr/>
        </p:nvSpPr>
        <p:spPr>
          <a:xfrm>
            <a:off x="6331013" y="1825888"/>
            <a:ext cx="1195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Anchor Boxes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F58EC0-1444-40AF-BFA7-1C8DA4B5DC50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356759" y="1979777"/>
            <a:ext cx="2974254" cy="1223358"/>
          </a:xfrm>
          <a:prstGeom prst="straightConnector1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D22DB389-10B3-4A16-96C5-065C1590F88D}"/>
              </a:ext>
            </a:extLst>
          </p:cNvPr>
          <p:cNvSpPr/>
          <p:nvPr/>
        </p:nvSpPr>
        <p:spPr>
          <a:xfrm>
            <a:off x="5775945" y="2467231"/>
            <a:ext cx="3333450" cy="1717456"/>
          </a:xfrm>
          <a:prstGeom prst="wedgeRoundRectCallout">
            <a:avLst>
              <a:gd name="adj1" fmla="val -24635"/>
              <a:gd name="adj2" fmla="val -725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030A0"/>
                </a:solidFill>
              </a:rPr>
              <a:t>Obtained using from the data (k-means algorithm)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030A0"/>
                </a:solidFill>
              </a:rPr>
              <a:t>Capture prior knowledge about object size/shape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030A0"/>
                </a:solidFill>
              </a:rPr>
              <a:t>Different boxes to detect objects with different shapes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030A0"/>
                </a:solidFill>
              </a:rPr>
              <a:t>Final detected object shape maybe slightly different from the original anchor boxes’ shape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11EBD6-0F7F-4616-AE2F-5F0B4CF8984C}"/>
              </a:ext>
            </a:extLst>
          </p:cNvPr>
          <p:cNvSpPr/>
          <p:nvPr/>
        </p:nvSpPr>
        <p:spPr>
          <a:xfrm>
            <a:off x="5954751" y="1215324"/>
            <a:ext cx="28308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Predicting </a:t>
            </a:r>
            <a:r>
              <a:rPr lang="en-US" sz="1100" dirty="0">
                <a:solidFill>
                  <a:srgbClr val="002060"/>
                </a:solidFill>
              </a:rPr>
              <a:t>pre-set</a:t>
            </a:r>
            <a:r>
              <a:rPr lang="en-US" sz="1100" dirty="0"/>
              <a:t> number of bounding boxes </a:t>
            </a:r>
          </a:p>
          <a:p>
            <a:r>
              <a:rPr lang="en-US" sz="1100" dirty="0"/>
              <a:t>(with </a:t>
            </a:r>
            <a:r>
              <a:rPr lang="en-US" sz="1100" dirty="0">
                <a:solidFill>
                  <a:srgbClr val="7030A0"/>
                </a:solidFill>
              </a:rPr>
              <a:t>predefined shapes</a:t>
            </a:r>
            <a:r>
              <a:rPr lang="en-US" sz="1100" dirty="0"/>
              <a:t>)  in each region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4AA5A0C-5C02-477E-A04C-A64BBA8B3798}"/>
              </a:ext>
            </a:extLst>
          </p:cNvPr>
          <p:cNvSpPr/>
          <p:nvPr/>
        </p:nvSpPr>
        <p:spPr>
          <a:xfrm>
            <a:off x="2476274" y="3356026"/>
            <a:ext cx="78440" cy="63682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717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205E-367E-4853-9849-75D82E07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Network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82658-CE5E-48E5-B0F9-039F9F98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31" y="1502549"/>
            <a:ext cx="6296025" cy="24860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1A409F4-4E59-431A-BD01-1E847FD8D7A2}"/>
              </a:ext>
            </a:extLst>
          </p:cNvPr>
          <p:cNvSpPr/>
          <p:nvPr/>
        </p:nvSpPr>
        <p:spPr>
          <a:xfrm>
            <a:off x="7017207" y="2471147"/>
            <a:ext cx="502033" cy="14462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B0DA9-E2D3-431A-A449-C75AEAE023EA}"/>
              </a:ext>
            </a:extLst>
          </p:cNvPr>
          <p:cNvSpPr txBox="1"/>
          <p:nvPr/>
        </p:nvSpPr>
        <p:spPr>
          <a:xfrm>
            <a:off x="6446010" y="4025714"/>
            <a:ext cx="2020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The Detection Layer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7E032-E8F6-4629-8929-153643FD6606}"/>
              </a:ext>
            </a:extLst>
          </p:cNvPr>
          <p:cNvSpPr txBox="1"/>
          <p:nvPr/>
        </p:nvSpPr>
        <p:spPr>
          <a:xfrm>
            <a:off x="1538869" y="4472567"/>
            <a:ext cx="499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example of model DAG for the YOLO detector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78D0B9B-7926-4BBA-ACB8-1E73ABF11185}"/>
              </a:ext>
            </a:extLst>
          </p:cNvPr>
          <p:cNvSpPr/>
          <p:nvPr/>
        </p:nvSpPr>
        <p:spPr>
          <a:xfrm>
            <a:off x="6705225" y="3204178"/>
            <a:ext cx="311982" cy="1738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02DCC0E-0254-41A7-A8A9-207BCBE504D2}"/>
              </a:ext>
            </a:extLst>
          </p:cNvPr>
          <p:cNvSpPr/>
          <p:nvPr/>
        </p:nvSpPr>
        <p:spPr>
          <a:xfrm>
            <a:off x="7519240" y="3204178"/>
            <a:ext cx="272051" cy="1738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58DEC-7AF4-4D4A-88C8-805CE2F41666}"/>
              </a:ext>
            </a:extLst>
          </p:cNvPr>
          <p:cNvSpPr txBox="1"/>
          <p:nvPr/>
        </p:nvSpPr>
        <p:spPr>
          <a:xfrm>
            <a:off x="7600470" y="2710830"/>
            <a:ext cx="141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Object Class and Bounding Boxes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AA9BB7-F340-4850-8791-C42C73D3088A}"/>
              </a:ext>
            </a:extLst>
          </p:cNvPr>
          <p:cNvSpPr/>
          <p:nvPr/>
        </p:nvSpPr>
        <p:spPr>
          <a:xfrm>
            <a:off x="1409700" y="1631950"/>
            <a:ext cx="5435600" cy="2356624"/>
          </a:xfrm>
          <a:prstGeom prst="roundRect">
            <a:avLst/>
          </a:prstGeom>
          <a:noFill/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EB8E0B-0B7F-4A28-A44E-4F69C468DB48}"/>
              </a:ext>
            </a:extLst>
          </p:cNvPr>
          <p:cNvSpPr txBox="1"/>
          <p:nvPr/>
        </p:nvSpPr>
        <p:spPr>
          <a:xfrm>
            <a:off x="2356170" y="3998257"/>
            <a:ext cx="336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CNN Layers to Extract Feature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A3600-41E8-4023-AA0D-B73934957F9C}"/>
              </a:ext>
            </a:extLst>
          </p:cNvPr>
          <p:cNvSpPr txBox="1"/>
          <p:nvPr/>
        </p:nvSpPr>
        <p:spPr>
          <a:xfrm>
            <a:off x="277224" y="3694842"/>
            <a:ext cx="144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3752785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A58F28-87E0-4A46-9DDE-82467E9A199F}"/>
              </a:ext>
            </a:extLst>
          </p:cNvPr>
          <p:cNvSpPr txBox="1">
            <a:spLocks/>
          </p:cNvSpPr>
          <p:nvPr/>
        </p:nvSpPr>
        <p:spPr>
          <a:xfrm>
            <a:off x="778764" y="1168859"/>
            <a:ext cx="7891272" cy="364285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/>
              <a:t>Object Detection Concept and the YOLOv2 Algorithm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Object Detection Example (CAS Action)</a:t>
            </a:r>
          </a:p>
          <a:p>
            <a:r>
              <a:rPr lang="en-US" dirty="0"/>
              <a:t>Facial Keypoint Detection Example (</a:t>
            </a:r>
            <a:r>
              <a:rPr lang="en-US" dirty="0" err="1"/>
              <a:t>DLPy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0283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88F0-C254-4198-9D2D-0D650F85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Detection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0A604-10B3-4440-9699-6C577579C9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Objective: Soccer and Player Detection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DE73A-C7DD-4D3D-AB47-776FC8BB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274" y="914400"/>
            <a:ext cx="4833451" cy="39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071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F127-1D2E-434B-8B4A-9527B8E3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Detection Using YOLOv2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1AF44-ED14-4EFA-BA76-F48AFBD95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CAS 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3C4D7-02A3-4282-B5ED-EC9E35AD4F1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Import, Connect, and Load Action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from swat import *</a:t>
            </a:r>
          </a:p>
          <a:p>
            <a:pPr marL="0" indent="0">
              <a:buNone/>
            </a:pP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s = CAS('dlgrd009.unx.sas.com', 29998,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nworkers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=1)</a:t>
            </a:r>
          </a:p>
          <a:p>
            <a:pPr marL="0" indent="0"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s.loadactionset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('image')</a:t>
            </a:r>
          </a:p>
          <a:p>
            <a:pPr marL="0" indent="0"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s.loadactionset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deepLearn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328598751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03E4-F3BF-41BE-A898-3EA1D3E0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5BBA1-A8D2-4A3C-8553-D41D5590F2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1922F-5F29-4B2E-BD9D-2A5816EE32B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whereStr = "_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nObjects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_&gt;0"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s.table.</a:t>
            </a:r>
            <a:r>
              <a:rPr lang="en-US" sz="1200" dirty="0" err="1">
                <a:solidFill>
                  <a:srgbClr val="FF0000"/>
                </a:solidFill>
              </a:rPr>
              <a:t>loadtable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casout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={'name':'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trainSet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', 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replace':True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, 'blocksize':350},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     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caslib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demolib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',path='demo07/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sgfTrainingSet.sashdat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', where=whereStr)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trainSetTbl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=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s.CASTable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trainSet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')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s.numrows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trainSet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')    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s.table.</a:t>
            </a:r>
            <a:r>
              <a:rPr lang="en-US" sz="1200" dirty="0" err="1">
                <a:solidFill>
                  <a:srgbClr val="FF0000"/>
                </a:solidFill>
              </a:rPr>
              <a:t>loadtable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casout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={'name':'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testSet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', 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replace':True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, 'blocksize':350},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     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caslib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demolib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',path='demo07/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sgfTestingSet.sashdat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', where=whereStr)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testSetTbl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=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s.CASTable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testSet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')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s.numrows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testSet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') </a:t>
            </a:r>
          </a:p>
        </p:txBody>
      </p:sp>
    </p:spTree>
    <p:extLst>
      <p:ext uri="{BB962C8B-B14F-4D97-AF65-F5344CB8AC3E}">
        <p14:creationId xmlns:p14="http://schemas.microsoft.com/office/powerpoint/2010/main" val="83095712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61A8-3294-4114-A39B-02B91745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51B8A-BAAE-49C4-8CE3-240CC10D6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86" y="1442288"/>
            <a:ext cx="7762154" cy="31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843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ECFA-6704-4DB1-ADC6-9B80BFC5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Model DAG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5AD87-BD76-4AD2-BE62-E6E51EA77B0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4" y="1093418"/>
            <a:ext cx="3456239" cy="23800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modelName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= 'TINY-YOLOV2-SGF';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</a:t>
            </a:r>
            <a:r>
              <a:rPr lang="en-US" sz="1200" dirty="0" err="1">
                <a:solidFill>
                  <a:srgbClr val="FF0000"/>
                </a:solidFill>
              </a:rPr>
              <a:t>buildModel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model =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dict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name =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modelName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replace = True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),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type = 'CNN'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addCNNLayers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(s,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modelName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DD64B59-22D5-47BD-A9AC-EA35DC040040}"/>
              </a:ext>
            </a:extLst>
          </p:cNvPr>
          <p:cNvSpPr txBox="1">
            <a:spLocks/>
          </p:cNvSpPr>
          <p:nvPr/>
        </p:nvSpPr>
        <p:spPr>
          <a:xfrm>
            <a:off x="4204952" y="785611"/>
            <a:ext cx="4673292" cy="41658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nclasses = 3;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predictionsPerGrid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= 3;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s.</a:t>
            </a:r>
            <a:r>
              <a:rPr lang="en-US" sz="1100" dirty="0" err="1">
                <a:solidFill>
                  <a:srgbClr val="FF0000"/>
                </a:solidFill>
              </a:rPr>
              <a:t>addLayer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(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       model =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modelName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       name = 'conv9',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       layer =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dict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(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           type = 'convolution',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nFilters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= (nclasses + 5) *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predictionsPerGrid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           width = 1,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           height = 1,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           stride = 1,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std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= 1e-1,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noBias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= True,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           act = 'identity'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       ),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srcLayers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= ['bn8']</a:t>
            </a: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1337967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CD758-37CC-4663-9573-E397D2AA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Feature Map to the Detection Layer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2E462-4DC2-4E2D-9DCD-21D0AEE5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1" y="868791"/>
            <a:ext cx="7526050" cy="38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1776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0BFC8-792D-4E20-8E0A-3FB909E8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the Detection Layer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56508-B21D-4063-B743-F5541896FB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1287" y="1097280"/>
            <a:ext cx="8479000" cy="3642853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</a:t>
            </a:r>
            <a:r>
              <a:rPr lang="en-US" sz="1200" dirty="0" err="1">
                <a:solidFill>
                  <a:srgbClr val="FF0000"/>
                </a:solidFill>
              </a:rPr>
              <a:t>addLayer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model =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modelName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,        name = 'detection0',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layer =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dict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type = 'detection’,        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detectionModelType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= "YOLOV2",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classNumber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= nclasses, </a:t>
            </a:r>
            <a:r>
              <a:rPr lang="en-US" sz="1800" dirty="0"/>
              <a:t>               	 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# Number of object categories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gridNumber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= 13,                                  	 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# Number of regions in each image row(col)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predictionsPerGrid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=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predictionsPerGrid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,   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# Equals the number of anchor boxes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anchors = anchors,                        		  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# A vector defines anchor boxes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detectionThreshold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= 0.3,   		            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# Threshold to select predictions with high probability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iouThreshold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= 0.8,                                        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# Threshold to eliminate duplicate detection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srcLayers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= ['conv9']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91974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880D-3F34-464B-951E-BFFC3551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E01FB2C-0392-4DFE-8627-0169688065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4" y="1016459"/>
            <a:ext cx="7891272" cy="364285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Introduction</a:t>
            </a:r>
          </a:p>
          <a:p>
            <a:r>
              <a:rPr lang="en-US" dirty="0"/>
              <a:t>Object Detection Concept and the YOLO Algorithm</a:t>
            </a:r>
          </a:p>
          <a:p>
            <a:r>
              <a:rPr lang="en-US" dirty="0"/>
              <a:t>Object Detection Example (CAS Action)</a:t>
            </a:r>
          </a:p>
          <a:p>
            <a:r>
              <a:rPr lang="en-US" dirty="0"/>
              <a:t>Facial Keypoint Detection Example (</a:t>
            </a:r>
            <a:r>
              <a:rPr lang="en-US" dirty="0" err="1"/>
              <a:t>DLPy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8466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1B83-159A-4CC7-B9FA-52177BEF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Weighs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B00D2-658B-4C7C-98BF-332EE2FE7E8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s.table.</a:t>
            </a:r>
            <a:r>
              <a:rPr lang="en-US" sz="1200" dirty="0" err="1">
                <a:solidFill>
                  <a:srgbClr val="FF0000"/>
                </a:solidFill>
              </a:rPr>
              <a:t>loadtable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</a:t>
            </a:r>
          </a:p>
          <a:p>
            <a:pPr marL="0" lvl="1" indent="0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casout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={'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name':'Darknet_Reference_weights','replace':True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}, </a:t>
            </a:r>
          </a:p>
          <a:p>
            <a:pPr marL="0" lvl="1" indent="0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caslib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demolib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’, </a:t>
            </a:r>
          </a:p>
          <a:p>
            <a:pPr marL="0" lvl="1" indent="0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	path="DL_MODELS/Darknet_Reference_weights2.sashdat");</a:t>
            </a:r>
          </a:p>
          <a:p>
            <a:pPr marL="0" lvl="1" indent="0">
              <a:lnSpc>
                <a:spcPct val="95000"/>
              </a:lnSpc>
              <a:buClr>
                <a:schemeClr val="accent1"/>
              </a:buClr>
              <a:buNone/>
            </a:pP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/>
              <a:t>Weight pre-trained over ImageNet data for classification tasks</a:t>
            </a:r>
          </a:p>
          <a:p>
            <a:r>
              <a:rPr lang="en-US" dirty="0"/>
              <a:t>Will do transferred learning using the feature extraction layers</a:t>
            </a:r>
          </a:p>
        </p:txBody>
      </p:sp>
    </p:spTree>
    <p:extLst>
      <p:ext uri="{BB962C8B-B14F-4D97-AF65-F5344CB8AC3E}">
        <p14:creationId xmlns:p14="http://schemas.microsoft.com/office/powerpoint/2010/main" val="426175687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FDC8-90C8-45CD-80FD-15AE143C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the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5405F-8671-475C-A1AA-C676BC5FAD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4" y="1016459"/>
            <a:ext cx="8311574" cy="364285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r=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s.</a:t>
            </a:r>
            <a:r>
              <a:rPr lang="en-US" sz="1700" dirty="0" err="1">
                <a:solidFill>
                  <a:srgbClr val="FF0000"/>
                </a:solidFill>
              </a:rPr>
              <a:t>dlTrain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(table=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trainSetTbl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,                          	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# CAS Table containing input images and labels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modelTable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='TINY-YOLOV2-SGF’,  		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# CAS Table containing model DAG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      optimizer=optimizer,                       		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# The optimizing algorithm  and parameters    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gpu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=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dict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(devices={1}),                  		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# We are using GPU to train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initWeights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=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dict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(name = '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Darknet_Reference_weights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',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# The initial weights for training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                       where='_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layerid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_&lt;21'),                                         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# We only take the weights of feature extraction CNN layers 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modelWeights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=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dict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(name = 'TinyYoloV2Demo'),              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# The CAS table to save final trained weights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en-US" sz="17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dataspecs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=[                                                                              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# To assign data to different layers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           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dict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(type='IMAGE', layer='data', data=</a:t>
            </a:r>
            <a:r>
              <a:rPr lang="en-US" sz="17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inputVars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),      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# Table columns used by the data layer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           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dict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(type='OBJECTDETECTION', layer='detection0', data=</a:t>
            </a:r>
            <a:r>
              <a:rPr lang="en-US" sz="17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targets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)  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# Table columns used by the detection layer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            ],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forceEqualPadding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= True,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            seed=13309,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recordSeed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 = 13309, </a:t>
            </a:r>
            <a:r>
              <a:rPr lang="en-US" sz="1700" dirty="0" err="1">
                <a:solidFill>
                  <a:schemeClr val="accent4">
                    <a:lumMod val="50000"/>
                  </a:schemeClr>
                </a:solidFill>
              </a:rPr>
              <a:t>nthreads</a:t>
            </a:r>
            <a:r>
              <a:rPr lang="en-US" sz="1700" dirty="0">
                <a:solidFill>
                  <a:schemeClr val="accent4">
                    <a:lumMod val="50000"/>
                  </a:schemeClr>
                </a:solidFill>
              </a:rPr>
              <a:t>=1)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8EA2305-F737-441B-B6EF-235AED64E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825" y="3749934"/>
            <a:ext cx="7694414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inputVars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['_image_’]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targets ['_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nObjects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_', '_Object0_', '_Object0_x', '_Object0_y', '_Object0_width', '_Object0_height’,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'_Object1_', '_Object1_x', '_Object1_y', '_Object1_width', '_Object1_height’,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'_Object2_', '_Object2_x', '_Object2_y', '_Object2_width', '_Object2_height']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12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BE9A-F48C-4CEB-A327-A333D6AB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C4FE7F-9394-4796-8EBB-445E05D78B3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27063" y="1018430"/>
            <a:ext cx="7889875" cy="36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1706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F7E2-BEEE-4868-A0E8-04330A7A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069DE-BF1A-4F5B-891D-17C28D929F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65000"/>
              </a:lnSpc>
              <a:buNone/>
            </a:pP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sres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=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s.</a:t>
            </a:r>
            <a:r>
              <a:rPr lang="en-US" sz="1400" dirty="0" err="1">
                <a:solidFill>
                  <a:srgbClr val="FF0000"/>
                </a:solidFill>
              </a:rPr>
              <a:t>dlscore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(</a:t>
            </a:r>
          </a:p>
          <a:p>
            <a:pPr marL="0" indent="0">
              <a:lnSpc>
                <a:spcPct val="65000"/>
              </a:lnSpc>
              <a:buNone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   model='TINY-YOLOV2-SGF',        	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# CAS Table containing Model DAG</a:t>
            </a:r>
          </a:p>
          <a:p>
            <a:pPr marL="0" indent="0">
              <a:lnSpc>
                <a:spcPct val="65000"/>
              </a:lnSpc>
              <a:buNone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randommutation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='none',            	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# Not using random mutation to the input image </a:t>
            </a:r>
          </a:p>
          <a:p>
            <a:pPr marL="0" indent="0">
              <a:lnSpc>
                <a:spcPct val="65000"/>
              </a:lnSpc>
              <a:buNone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initWeights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='TinyYoloV2Demo’, 	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# CAS Table containing the weights used to do the scoring </a:t>
            </a:r>
          </a:p>
          <a:p>
            <a:pPr marL="0" indent="0">
              <a:lnSpc>
                <a:spcPct val="65000"/>
              </a:lnSpc>
              <a:buNone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   table =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testSetTbl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,                        	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# CAS Table containing the testing images</a:t>
            </a:r>
          </a:p>
          <a:p>
            <a:pPr marL="0" indent="0">
              <a:lnSpc>
                <a:spcPct val="65000"/>
              </a:lnSpc>
              <a:buNone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copyVars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=['_path_', '_image_’], 	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# CAS Table columns copied to the output table by the action</a:t>
            </a:r>
          </a:p>
          <a:p>
            <a:pPr marL="0" indent="0">
              <a:lnSpc>
                <a:spcPct val="65000"/>
              </a:lnSpc>
              <a:buNone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nThreads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=3,                                       </a:t>
            </a:r>
          </a:p>
          <a:p>
            <a:pPr marL="0" indent="0">
              <a:lnSpc>
                <a:spcPct val="65000"/>
              </a:lnSpc>
              <a:buNone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gpu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=1,                </a:t>
            </a:r>
          </a:p>
          <a:p>
            <a:pPr marL="0" indent="0">
              <a:lnSpc>
                <a:spcPct val="65000"/>
              </a:lnSpc>
              <a:buNone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casout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={'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name':'detections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', '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replace':True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} 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# CAS Table to save the detection output</a:t>
            </a:r>
          </a:p>
          <a:p>
            <a:pPr marL="0" indent="0">
              <a:lnSpc>
                <a:spcPct val="65000"/>
              </a:lnSpc>
              <a:buNone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681236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079A-63EB-4893-AD57-5D148E07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Detection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6873A-2DE6-446A-AA03-C72E03272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33" y="712785"/>
            <a:ext cx="6295933" cy="43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6425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A58F28-87E0-4A46-9DDE-82467E9A199F}"/>
              </a:ext>
            </a:extLst>
          </p:cNvPr>
          <p:cNvSpPr txBox="1">
            <a:spLocks/>
          </p:cNvSpPr>
          <p:nvPr/>
        </p:nvSpPr>
        <p:spPr>
          <a:xfrm>
            <a:off x="778764" y="1168859"/>
            <a:ext cx="7891272" cy="364285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/>
              <a:t>Object Detection Concept and the YOLOv2 Algorithm</a:t>
            </a:r>
          </a:p>
          <a:p>
            <a:r>
              <a:rPr lang="en-US" dirty="0"/>
              <a:t>Object Detection Example (CAS Action)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Facial Keypoint Detection Example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DLPy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560052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C1478B-B610-466B-81BA-D7E1E664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</p:spPr>
        <p:txBody>
          <a:bodyPr/>
          <a:lstStyle/>
          <a:p>
            <a:r>
              <a:rPr lang="en-US" dirty="0"/>
              <a:t>Facial Keypoints Detection in </a:t>
            </a:r>
            <a:r>
              <a:rPr lang="en-US" dirty="0" err="1"/>
              <a:t>DLPy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21914C-B0C8-4290-B76B-428E5A07852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Face Keypoints Detection</a:t>
            </a:r>
          </a:p>
          <a:p>
            <a:pPr lvl="1"/>
            <a:r>
              <a:rPr lang="en-US" dirty="0"/>
              <a:t>Objective</a:t>
            </a:r>
          </a:p>
          <a:p>
            <a:pPr lvl="2"/>
            <a:r>
              <a:rPr lang="en-US" dirty="0"/>
              <a:t>Predict keypoint position on face images</a:t>
            </a:r>
          </a:p>
          <a:p>
            <a:pPr lvl="1"/>
            <a:r>
              <a:rPr lang="en-US" dirty="0"/>
              <a:t>Potential applications</a:t>
            </a:r>
          </a:p>
          <a:p>
            <a:pPr lvl="2"/>
            <a:r>
              <a:rPr lang="en-US" dirty="0"/>
              <a:t>Tracking faces in images and videos</a:t>
            </a:r>
          </a:p>
          <a:p>
            <a:pPr lvl="2"/>
            <a:r>
              <a:rPr lang="en-US" dirty="0"/>
              <a:t>Analysis facial expressions</a:t>
            </a:r>
          </a:p>
          <a:p>
            <a:pPr lvl="2"/>
            <a:r>
              <a:rPr lang="en-US" dirty="0"/>
              <a:t>Detecting dysmorphic facial signs for medical analysis</a:t>
            </a:r>
          </a:p>
          <a:p>
            <a:pPr lvl="2"/>
            <a:r>
              <a:rPr lang="en-US" dirty="0"/>
              <a:t>Biometric / Face recognition</a:t>
            </a:r>
          </a:p>
          <a:p>
            <a:pPr marL="365760" lvl="2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148C5-2696-4095-AE31-4003E0056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" y="1947650"/>
            <a:ext cx="8585306" cy="2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6232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D11DE-086B-439B-A034-25EEDD07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</a:t>
            </a:r>
            <a:r>
              <a:rPr lang="en-US" dirty="0" err="1"/>
              <a:t>DLPy</a:t>
            </a:r>
            <a:r>
              <a:rPr lang="en-US" dirty="0"/>
              <a:t> and Connect to SAS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61893-C57C-4A9D-9FC5-2E4CFEF427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from swat import *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from dlpy import Model, Sequential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from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dlpy.layers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import *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from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dlpy.applications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import *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from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dlpy.utils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import *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from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dlpy.images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import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ImageTable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s = CAS('sasserver.demo.sas.com', 5570, '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sasdemo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', 'Orion123')</a:t>
            </a:r>
          </a:p>
          <a:p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s.loadactionset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('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deepLearn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')</a:t>
            </a:r>
          </a:p>
          <a:p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s.loadactionset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('image')</a:t>
            </a:r>
          </a:p>
        </p:txBody>
      </p:sp>
    </p:spTree>
    <p:extLst>
      <p:ext uri="{BB962C8B-B14F-4D97-AF65-F5344CB8AC3E}">
        <p14:creationId xmlns:p14="http://schemas.microsoft.com/office/powerpoint/2010/main" val="310652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B2F0-20B9-4088-963B-10D83668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55B0F-F3BF-4881-BDB0-3C0DC74F16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4" y="1016459"/>
            <a:ext cx="3675180" cy="3642853"/>
          </a:xfrm>
        </p:spPr>
        <p:txBody>
          <a:bodyPr>
            <a:normAutofit/>
          </a:bodyPr>
          <a:lstStyle/>
          <a:p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model_name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='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facial_keypoints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'</a:t>
            </a:r>
          </a:p>
          <a:p>
            <a:r>
              <a:rPr lang="en-US" sz="1500" dirty="0">
                <a:solidFill>
                  <a:srgbClr val="FF0000"/>
                </a:solidFill>
              </a:rPr>
              <a:t>model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= </a:t>
            </a:r>
            <a:r>
              <a:rPr lang="en-US" sz="1500" dirty="0">
                <a:solidFill>
                  <a:srgbClr val="FF0000"/>
                </a:solidFill>
              </a:rPr>
              <a:t>Sequential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(conn=s,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model_table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=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model_name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model.add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InputLayer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n_channels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=1, width=96, height=96, scale = 1.0 / 255))</a:t>
            </a:r>
          </a:p>
          <a:p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model.add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(Conv2d(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n_filters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=32, width=3, act='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relu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', stride=1))</a:t>
            </a:r>
          </a:p>
          <a:p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model.add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(Pooling(width=2, height=2, stride = 2, pool='max'))</a:t>
            </a:r>
          </a:p>
          <a:p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model.add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(Conv2d(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n_filters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=64, width=3, act='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relu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', stride=1))</a:t>
            </a:r>
          </a:p>
          <a:p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model.add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(Pooling(width=2, height=2, stride = 2, pool='max'))</a:t>
            </a:r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40E2C08-3ABB-4917-88F8-6B89EC210133}"/>
              </a:ext>
            </a:extLst>
          </p:cNvPr>
          <p:cNvSpPr txBox="1">
            <a:spLocks/>
          </p:cNvSpPr>
          <p:nvPr/>
        </p:nvSpPr>
        <p:spPr>
          <a:xfrm>
            <a:off x="4938640" y="812013"/>
            <a:ext cx="3327450" cy="364285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92500" lnSpcReduction="20000"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>
              <a:lnSpc>
                <a:spcPct val="95000"/>
              </a:lnSpc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model.add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(Conv2d(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n_filters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=128, width=3, act='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relu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', stride=1))</a:t>
            </a:r>
          </a:p>
          <a:p>
            <a:pPr>
              <a:lnSpc>
                <a:spcPct val="95000"/>
              </a:lnSpc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model.add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(Pooling(width=2, height=2, stride = 2, pool='max'))</a:t>
            </a:r>
          </a:p>
          <a:p>
            <a:pPr>
              <a:lnSpc>
                <a:spcPct val="95000"/>
              </a:lnSpc>
            </a:pP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95000"/>
              </a:lnSpc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model.add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(Dense(n=500, act='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relu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'))</a:t>
            </a:r>
          </a:p>
          <a:p>
            <a:pPr>
              <a:lnSpc>
                <a:spcPct val="95000"/>
              </a:lnSpc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model.add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(Dense(n=500, act='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relu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'))</a:t>
            </a:r>
          </a:p>
          <a:p>
            <a:pPr>
              <a:lnSpc>
                <a:spcPct val="95000"/>
              </a:lnSpc>
            </a:pP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95000"/>
              </a:lnSpc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# new feature,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keypoints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layer</a:t>
            </a:r>
          </a:p>
          <a:p>
            <a:pPr>
              <a:lnSpc>
                <a:spcPct val="95000"/>
              </a:lnSpc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model.add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rgbClr val="FF0000"/>
                </a:solidFill>
              </a:rPr>
              <a:t>KeyPointsLayer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(n=30))</a:t>
            </a:r>
          </a:p>
        </p:txBody>
      </p:sp>
    </p:spTree>
    <p:extLst>
      <p:ext uri="{BB962C8B-B14F-4D97-AF65-F5344CB8AC3E}">
        <p14:creationId xmlns:p14="http://schemas.microsoft.com/office/powerpoint/2010/main" val="101855298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92B6-988F-4C43-AFD1-BC7AA091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the Network Architecture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31DD1-5189-45E6-BC73-53FD34C8EA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model.plot_network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FACF6-DE39-4F2A-8512-1DC3A7CDB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008" y="687455"/>
            <a:ext cx="3966693" cy="43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923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DBD9C-C970-4EFC-9E8A-DBD2402C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SAS Deep Learning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F9007-330B-4415-96A8-416692D5AA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48431-F112-464D-A500-6F7DFFDE382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Seamlessly integrated into SAS </a:t>
            </a:r>
            <a:r>
              <a:rPr lang="en-US" dirty="0" err="1"/>
              <a:t>Viya</a:t>
            </a:r>
            <a:r>
              <a:rPr lang="en-US" dirty="0"/>
              <a:t> as one of components on the end-to-end analytics platform</a:t>
            </a:r>
          </a:p>
          <a:p>
            <a:r>
              <a:rPr lang="en-US" dirty="0"/>
              <a:t>Support many common layers / FCMP to define new act/loss/layers</a:t>
            </a:r>
          </a:p>
          <a:p>
            <a:r>
              <a:rPr lang="en-US" dirty="0"/>
              <a:t>Focused on tuning/pruning the models for faster and smaller models</a:t>
            </a:r>
          </a:p>
          <a:p>
            <a:r>
              <a:rPr lang="en-US" dirty="0"/>
              <a:t>Easily managed and readily deployed on SAS ESP with CPUs/GPUs.</a:t>
            </a:r>
          </a:p>
          <a:p>
            <a:r>
              <a:rPr lang="en-US" dirty="0"/>
              <a:t>Import open source models from Caffe and </a:t>
            </a:r>
            <a:r>
              <a:rPr lang="en-US" dirty="0" err="1"/>
              <a:t>Keras</a:t>
            </a:r>
            <a:endParaRPr lang="en-US" dirty="0"/>
          </a:p>
          <a:p>
            <a:r>
              <a:rPr lang="en-US" dirty="0"/>
              <a:t>SAS DL has </a:t>
            </a:r>
            <a:r>
              <a:rPr lang="en-US" dirty="0" err="1"/>
              <a:t>Keras</a:t>
            </a:r>
            <a:r>
              <a:rPr lang="en-US" dirty="0"/>
              <a:t>-style Python APIs (</a:t>
            </a:r>
            <a:r>
              <a:rPr lang="en-US" dirty="0" err="1">
                <a:hlinkClick r:id="rId2"/>
              </a:rPr>
              <a:t>DLPy</a:t>
            </a:r>
            <a:r>
              <a:rPr lang="en-US" dirty="0"/>
              <a:t>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0333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F4DD-729F-438E-969A-F15A64AB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Use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70E65-D01D-42BE-BD2F-F6433A625E1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LeNet5</a:t>
            </a:r>
          </a:p>
          <a:p>
            <a:r>
              <a:rPr lang="en-US" dirty="0"/>
              <a:t>VGG16, VGG19</a:t>
            </a:r>
          </a:p>
          <a:p>
            <a:r>
              <a:rPr lang="en-US" dirty="0"/>
              <a:t>ResNet18, ResNet34, ResNet50, ResNet101, ResNet152, </a:t>
            </a:r>
            <a:r>
              <a:rPr lang="en-US" dirty="0" err="1"/>
              <a:t>ResNetWide</a:t>
            </a:r>
            <a:endParaRPr lang="en-US" dirty="0"/>
          </a:p>
          <a:p>
            <a:r>
              <a:rPr lang="en-US" dirty="0"/>
              <a:t>DenseNet121</a:t>
            </a:r>
          </a:p>
          <a:p>
            <a:r>
              <a:rPr lang="en-US" dirty="0"/>
              <a:t>Darknet</a:t>
            </a:r>
          </a:p>
          <a:p>
            <a:r>
              <a:rPr lang="en-US" dirty="0"/>
              <a:t>YOLOv2, Tiny_YOLOv2</a:t>
            </a:r>
          </a:p>
          <a:p>
            <a:endParaRPr lang="en-US" dirty="0"/>
          </a:p>
          <a:p>
            <a:r>
              <a:rPr lang="en-US" dirty="0"/>
              <a:t>E.g.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                 model = YOLOv2(…)</a:t>
            </a:r>
          </a:p>
        </p:txBody>
      </p:sp>
    </p:spTree>
    <p:extLst>
      <p:ext uri="{BB962C8B-B14F-4D97-AF65-F5344CB8AC3E}">
        <p14:creationId xmlns:p14="http://schemas.microsoft.com/office/powerpoint/2010/main" val="151809111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F410F-EC8B-4465-BE46-3B1C725D3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34AC5-D6F5-4B06-B7F6-D828EEE2A31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400" dirty="0"/>
              <a:t>Load, training data, test data, </a:t>
            </a:r>
            <a:r>
              <a:rPr lang="en-US" sz="1400" dirty="0" err="1"/>
              <a:t>initWeights</a:t>
            </a:r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s.table.addcaslib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activeonadd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=False,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      name='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dnfs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',path=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path,subdirectories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=False)</a:t>
            </a:r>
          </a:p>
          <a:p>
            <a:pPr marL="0" indent="0"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s.table.loadtable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casout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={'name':'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trainSet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', 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replace':True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, 'blocksize':350},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     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caslib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dnfs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',path='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FacialKeyPoints.sashdat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')</a:t>
            </a:r>
          </a:p>
          <a:p>
            <a:pPr marL="0" indent="0"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s.table.loadtable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casout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={'name':'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initweights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', 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replace':True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, 'blocksize':350},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                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caslib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dnfs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',path='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facial_keypoints_det_workshop_initweights.sashdat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’)</a:t>
            </a:r>
          </a:p>
          <a:p>
            <a:pPr marL="0" indent="0">
              <a:buNone/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s.shuffle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(table=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dict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(name='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trainSet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'),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casout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dict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(name='train',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blocksize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=4,replace=True))</a:t>
            </a:r>
          </a:p>
        </p:txBody>
      </p:sp>
    </p:spTree>
    <p:extLst>
      <p:ext uri="{BB962C8B-B14F-4D97-AF65-F5344CB8AC3E}">
        <p14:creationId xmlns:p14="http://schemas.microsoft.com/office/powerpoint/2010/main" val="306236165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F0FE-0BCC-493A-B06A-94B21491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the Keypoint Detection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DDC50-CA37-4D0B-B06C-388874ED5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0" y="790574"/>
            <a:ext cx="8902275" cy="3800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3AF3BF-8C66-44F8-A437-BB7494D78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70" y="790574"/>
            <a:ext cx="74295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58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0292-B337-41DD-A647-E4957258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Using Trained Weights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A9FD4F-9CF3-45BF-85FE-7BFED982BBA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654098" y="951606"/>
            <a:ext cx="5539591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8892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6B0F-96E9-4821-9B19-76D88C80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Keypoint Prediction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79984-C441-4721-8FD8-AAC518154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128" y="760785"/>
            <a:ext cx="4185743" cy="40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5415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4F4C-8941-4ECA-A18C-341F2700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8D5F0-69CC-469E-8481-7F6CEB021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F0C34-167F-4856-86C9-63EA34D27D4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SAS Deep Learning supports end-to-end computer vision application development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Object detection</a:t>
            </a:r>
          </a:p>
          <a:p>
            <a:pPr lvl="1"/>
            <a:r>
              <a:rPr lang="en-US" dirty="0"/>
              <a:t>Keypoint detection</a:t>
            </a:r>
          </a:p>
          <a:p>
            <a:pPr lvl="1"/>
            <a:r>
              <a:rPr lang="en-US" dirty="0"/>
              <a:t>Semantic segmentation</a:t>
            </a:r>
          </a:p>
          <a:p>
            <a:pPr lvl="1"/>
            <a:r>
              <a:rPr lang="en-US" dirty="0"/>
              <a:t>Instance segmentation</a:t>
            </a:r>
          </a:p>
          <a:p>
            <a:r>
              <a:rPr lang="en-US" dirty="0"/>
              <a:t>CAS Action API</a:t>
            </a:r>
          </a:p>
          <a:p>
            <a:pPr lvl="1"/>
            <a:r>
              <a:rPr lang="en-US" dirty="0"/>
              <a:t>Soccer player and ball detection </a:t>
            </a:r>
          </a:p>
          <a:p>
            <a:r>
              <a:rPr lang="en-US" dirty="0" err="1"/>
              <a:t>DLPy</a:t>
            </a:r>
            <a:r>
              <a:rPr lang="en-US" dirty="0"/>
              <a:t> API</a:t>
            </a:r>
          </a:p>
          <a:p>
            <a:pPr lvl="1"/>
            <a:r>
              <a:rPr lang="en-US" dirty="0"/>
              <a:t>Facial </a:t>
            </a:r>
            <a:r>
              <a:rPr lang="en-US" dirty="0" err="1"/>
              <a:t>keypoints</a:t>
            </a:r>
            <a:r>
              <a:rPr lang="en-US" dirty="0"/>
              <a:t> detection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7838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19548-746F-4609-A6B6-F559430C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11B9A-37E2-4EF9-AB69-3565D564C6E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000" dirty="0"/>
              <a:t>“YOLO9000:Better, Faster, Stronger”, Joseph </a:t>
            </a:r>
            <a:r>
              <a:rPr lang="en-US" sz="1000" dirty="0" err="1"/>
              <a:t>Redmony</a:t>
            </a:r>
            <a:r>
              <a:rPr lang="en-US" sz="1000" dirty="0"/>
              <a:t>, Ali </a:t>
            </a:r>
            <a:r>
              <a:rPr lang="en-US" sz="1000" dirty="0" err="1"/>
              <a:t>Farhadi</a:t>
            </a:r>
            <a:endParaRPr lang="en-US" sz="1000" dirty="0"/>
          </a:p>
          <a:p>
            <a:r>
              <a:rPr lang="en-US" sz="1000" dirty="0"/>
              <a:t>“SSD: Single Shot </a:t>
            </a:r>
            <a:r>
              <a:rPr lang="en-US" sz="1000" dirty="0" err="1"/>
              <a:t>MultiBox</a:t>
            </a:r>
            <a:r>
              <a:rPr lang="en-US" sz="1000" dirty="0"/>
              <a:t> Detector”, Wei Liu1, </a:t>
            </a:r>
            <a:r>
              <a:rPr lang="en-US" sz="1000" dirty="0" err="1"/>
              <a:t>Dragomir</a:t>
            </a:r>
            <a:r>
              <a:rPr lang="en-US" sz="1000" dirty="0"/>
              <a:t> </a:t>
            </a:r>
            <a:r>
              <a:rPr lang="en-US" sz="1000" dirty="0" err="1"/>
              <a:t>Anguelov</a:t>
            </a:r>
            <a:r>
              <a:rPr lang="en-US" sz="1000" dirty="0"/>
              <a:t>, etc.</a:t>
            </a:r>
          </a:p>
          <a:p>
            <a:r>
              <a:rPr lang="en-US" sz="1000" dirty="0"/>
              <a:t>“Faster R-CNN: Towards Real-Time Object Detection with Region Proposal Networks” , </a:t>
            </a:r>
            <a:r>
              <a:rPr lang="en-US" sz="1000" dirty="0" err="1"/>
              <a:t>Shaoqing</a:t>
            </a:r>
            <a:r>
              <a:rPr lang="en-US" sz="1000" dirty="0"/>
              <a:t> Ren, </a:t>
            </a:r>
            <a:r>
              <a:rPr lang="en-US" sz="1000" dirty="0" err="1"/>
              <a:t>Kaiming</a:t>
            </a:r>
            <a:r>
              <a:rPr lang="en-US" sz="1000" dirty="0"/>
              <a:t> He, Ross </a:t>
            </a:r>
            <a:r>
              <a:rPr lang="en-US" sz="1000" dirty="0" err="1"/>
              <a:t>Girshick</a:t>
            </a:r>
            <a:r>
              <a:rPr lang="en-US" sz="1000" dirty="0"/>
              <a:t>, and Jian Sun</a:t>
            </a:r>
          </a:p>
          <a:p>
            <a:r>
              <a:rPr lang="en-US" sz="1000" dirty="0"/>
              <a:t>“R-FCN: Object Detection via Region-based Fully Convolutional Networks”, </a:t>
            </a:r>
            <a:r>
              <a:rPr lang="en-US" sz="1000" dirty="0" err="1"/>
              <a:t>Jifeng</a:t>
            </a:r>
            <a:r>
              <a:rPr lang="en-US" sz="1000" dirty="0"/>
              <a:t> Dai, Yi Li, </a:t>
            </a:r>
            <a:r>
              <a:rPr lang="en-US" sz="1000" dirty="0" err="1"/>
              <a:t>Kaiming</a:t>
            </a:r>
            <a:r>
              <a:rPr lang="en-US" sz="1000" dirty="0"/>
              <a:t> He, Jian Sun</a:t>
            </a:r>
          </a:p>
          <a:p>
            <a:r>
              <a:rPr lang="en-US" sz="1000" dirty="0"/>
              <a:t>“</a:t>
            </a:r>
            <a:r>
              <a:rPr lang="en-US" sz="1000" dirty="0" err="1"/>
              <a:t>OverFeat</a:t>
            </a:r>
            <a:r>
              <a:rPr lang="en-US" sz="1000" dirty="0"/>
              <a:t>: Integrated Recognition, Localization and Detection using Convolutional Networks”, Pierre </a:t>
            </a:r>
            <a:r>
              <a:rPr lang="en-US" sz="1000" dirty="0" err="1"/>
              <a:t>Sermanet</a:t>
            </a:r>
            <a:r>
              <a:rPr lang="en-US" sz="1000" dirty="0"/>
              <a:t>, David Eigen, Xiang Zhang, Michael Mathieu, Rob Fergus, Yann </a:t>
            </a:r>
            <a:r>
              <a:rPr lang="en-US" sz="1000" dirty="0" err="1"/>
              <a:t>LeCun</a:t>
            </a:r>
            <a:endParaRPr lang="en-US" sz="1000" dirty="0"/>
          </a:p>
          <a:p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07591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Help">
            <a:extLst>
              <a:ext uri="{FF2B5EF4-FFF2-40B4-BE49-F238E27FC236}">
                <a16:creationId xmlns:a16="http://schemas.microsoft.com/office/drawing/2014/main" id="{5C06A48E-9502-4C5B-86AE-9FA11B432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4794" y="1575273"/>
            <a:ext cx="1851285" cy="18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627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8FD6-A966-40EA-9838-F034321C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Vision Tasks (1)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140883-8343-48B3-A8B0-F6E896A727F3}"/>
              </a:ext>
            </a:extLst>
          </p:cNvPr>
          <p:cNvSpPr/>
          <p:nvPr/>
        </p:nvSpPr>
        <p:spPr>
          <a:xfrm>
            <a:off x="920932" y="4756107"/>
            <a:ext cx="50607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/>
              <a:t>Slides</a:t>
            </a:r>
            <a:r>
              <a:rPr lang="en-US" sz="1000" b="1" dirty="0"/>
              <a:t> Borrowed from </a:t>
            </a:r>
            <a:r>
              <a:rPr lang="en-US" sz="1000" b="1" dirty="0" err="1"/>
              <a:t>Feifei</a:t>
            </a:r>
            <a:r>
              <a:rPr lang="en-US" sz="1000" b="1" dirty="0"/>
              <a:t> Li, Serena Yeung &amp; Justin Johnson’s Deep Learning Class Slides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61A5DB-68B9-471A-9DA5-3B8F6DFB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64" y="1139443"/>
            <a:ext cx="8049913" cy="338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18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7732-EE09-4B0B-95D9-FA20E5C0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Vision Tasks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FB4E6-1A3F-4685-8A48-BE95BAEBC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Keypoint Detection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F94E6-95AC-46C3-9BE0-3668443F2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13" y="1536946"/>
            <a:ext cx="2809875" cy="2790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DB2E36-361E-41A4-BFDC-0F0E4A679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436" y="1464945"/>
            <a:ext cx="3088281" cy="27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485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F700A1A-DC4C-4713-8869-5F7BDE6BFE32}"/>
              </a:ext>
            </a:extLst>
          </p:cNvPr>
          <p:cNvSpPr txBox="1">
            <a:spLocks/>
          </p:cNvSpPr>
          <p:nvPr/>
        </p:nvSpPr>
        <p:spPr>
          <a:xfrm>
            <a:off x="778764" y="1168859"/>
            <a:ext cx="7891272" cy="364285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Object Detection Concept and the YOLOv2 Algorithm</a:t>
            </a:r>
          </a:p>
          <a:p>
            <a:r>
              <a:rPr lang="en-US" dirty="0"/>
              <a:t>Object Detection Example (CAS Action)</a:t>
            </a:r>
          </a:p>
          <a:p>
            <a:r>
              <a:rPr lang="en-US" dirty="0"/>
              <a:t>Facial Keypoint Detection Example (</a:t>
            </a:r>
            <a:r>
              <a:rPr lang="en-US" dirty="0" err="1"/>
              <a:t>DLPy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46803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C70D-0413-4C71-9054-5A159842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Detection?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24EA-7F6F-4EB6-9716-311D866F4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41EF8-25CB-44CA-851A-BC2DFE0774C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B3239B-4FCE-4C77-A534-2D0C7B960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676" y="2038350"/>
            <a:ext cx="2725624" cy="2620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D3A3F5-B324-4433-A0CE-95B22FE12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608" y="2053953"/>
            <a:ext cx="2598041" cy="2605359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A90B0BB-74CD-4627-A310-56438CCB9266}"/>
              </a:ext>
            </a:extLst>
          </p:cNvPr>
          <p:cNvSpPr txBox="1">
            <a:spLocks/>
          </p:cNvSpPr>
          <p:nvPr/>
        </p:nvSpPr>
        <p:spPr>
          <a:xfrm>
            <a:off x="778764" y="1168859"/>
            <a:ext cx="7891272" cy="8123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Bounding box of an object</a:t>
            </a:r>
          </a:p>
          <a:p>
            <a:r>
              <a:rPr lang="en-US" dirty="0"/>
              <a:t>The category of the object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287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9232-8E1A-4633-9161-D7552830D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Object Detection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CF3BB-5976-45C9-A4A3-2A9DAA3B8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Single-shot  </a:t>
            </a:r>
            <a:r>
              <a:rPr lang="en-US" dirty="0"/>
              <a:t> Multi-shot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29C53-B304-4011-9FDD-76B26CB93D3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Single-shot Methods</a:t>
            </a:r>
          </a:p>
          <a:p>
            <a:pPr lvl="2"/>
            <a:r>
              <a:rPr lang="en-US" altLang="zh-CN" dirty="0"/>
              <a:t>Bounding box localization and object classification done at the same time</a:t>
            </a:r>
          </a:p>
          <a:p>
            <a:pPr lvl="1"/>
            <a:r>
              <a:rPr lang="en-US" altLang="zh-CN" dirty="0">
                <a:solidFill>
                  <a:srgbClr val="7030A0"/>
                </a:solidFill>
              </a:rPr>
              <a:t>YOLO</a:t>
            </a:r>
          </a:p>
          <a:p>
            <a:pPr lvl="1"/>
            <a:r>
              <a:rPr lang="en-US" altLang="zh-CN" dirty="0">
                <a:solidFill>
                  <a:srgbClr val="7030A0"/>
                </a:solidFill>
              </a:rPr>
              <a:t>SSD</a:t>
            </a:r>
          </a:p>
          <a:p>
            <a:endParaRPr lang="en-US" altLang="zh-CN" dirty="0"/>
          </a:p>
          <a:p>
            <a:r>
              <a:rPr lang="en-US" altLang="zh-CN" dirty="0"/>
              <a:t>Multi-shot Methods</a:t>
            </a:r>
          </a:p>
          <a:p>
            <a:pPr lvl="2"/>
            <a:r>
              <a:rPr lang="en-US" dirty="0"/>
              <a:t>Region proposal first</a:t>
            </a:r>
          </a:p>
          <a:p>
            <a:pPr lvl="2"/>
            <a:r>
              <a:rPr lang="en-US" dirty="0"/>
              <a:t>For each region, do classification and box regression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Faster R-CNN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R-FCN</a:t>
            </a:r>
          </a:p>
          <a:p>
            <a:pPr marL="182880" lvl="1" indent="0">
              <a:buNone/>
            </a:pPr>
            <a:endParaRPr lang="en-US" dirty="0"/>
          </a:p>
          <a:p>
            <a:pPr marL="182880" lvl="1" indent="0">
              <a:buNone/>
            </a:pPr>
            <a:endParaRPr lang="en-US" dirty="0"/>
          </a:p>
          <a:p>
            <a:pPr marL="18288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Faster R-CNN </a:t>
            </a:r>
            <a:r>
              <a:rPr lang="en-US" dirty="0"/>
              <a:t>slower but more accurate, </a:t>
            </a:r>
            <a:r>
              <a:rPr lang="en-US" altLang="zh-CN" dirty="0">
                <a:solidFill>
                  <a:srgbClr val="7030A0"/>
                </a:solidFill>
              </a:rPr>
              <a:t>YOLO</a:t>
            </a:r>
            <a:r>
              <a:rPr lang="en-US" dirty="0"/>
              <a:t> faster but less accurate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455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4F44-AD85-43A2-83CC-49A9AEAD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v2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7324C7-270B-4FEB-A20F-58A7694A2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1049693"/>
            <a:ext cx="6962775" cy="1990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6C6FEE-63CD-4B05-A8FA-C02E02BF0B5A}"/>
              </a:ext>
            </a:extLst>
          </p:cNvPr>
          <p:cNvSpPr txBox="1"/>
          <p:nvPr/>
        </p:nvSpPr>
        <p:spPr>
          <a:xfrm>
            <a:off x="1804545" y="3841300"/>
            <a:ext cx="6598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dirty="0"/>
              <a:t>Separate images into regions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In each region, predict </a:t>
            </a:r>
            <a:r>
              <a:rPr lang="en-US" sz="1400" dirty="0">
                <a:solidFill>
                  <a:srgbClr val="7030A0"/>
                </a:solidFill>
              </a:rPr>
              <a:t>pre-set number </a:t>
            </a:r>
            <a:r>
              <a:rPr lang="en-US" sz="1400" dirty="0"/>
              <a:t>of bounding boxes (with </a:t>
            </a:r>
            <a:r>
              <a:rPr lang="en-US" sz="1400" dirty="0">
                <a:solidFill>
                  <a:srgbClr val="7030A0"/>
                </a:solidFill>
              </a:rPr>
              <a:t>predefined</a:t>
            </a:r>
            <a:r>
              <a:rPr lang="en-US" sz="1400" dirty="0"/>
              <a:t> shapes), as well as  their object confidence, and class probabilities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Select predictions with high probabilities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4E02F-7DC3-485A-BB1C-DA1D16861663}"/>
              </a:ext>
            </a:extLst>
          </p:cNvPr>
          <p:cNvSpPr txBox="1"/>
          <p:nvPr/>
        </p:nvSpPr>
        <p:spPr>
          <a:xfrm>
            <a:off x="1600810" y="3234523"/>
            <a:ext cx="6598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Pictures from YOLOv2 web site by the original author:</a:t>
            </a:r>
          </a:p>
          <a:p>
            <a:r>
              <a:rPr lang="en-US" sz="1200" dirty="0"/>
              <a:t>https://pjreddie.com/darknet/yolov2/</a:t>
            </a:r>
          </a:p>
          <a:p>
            <a:endParaRPr lang="en-US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C66B0E9-AB9F-4805-B82F-5900F14C0EFC}"/>
              </a:ext>
            </a:extLst>
          </p:cNvPr>
          <p:cNvSpPr/>
          <p:nvPr/>
        </p:nvSpPr>
        <p:spPr>
          <a:xfrm>
            <a:off x="6030253" y="4493602"/>
            <a:ext cx="2236881" cy="649898"/>
          </a:xfrm>
          <a:prstGeom prst="wedgeRoundRectCallout">
            <a:avLst>
              <a:gd name="adj1" fmla="val -7112"/>
              <a:gd name="adj2" fmla="val -8401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Defined by Anchor Boxes</a:t>
            </a:r>
          </a:p>
        </p:txBody>
      </p:sp>
    </p:spTree>
    <p:extLst>
      <p:ext uri="{BB962C8B-B14F-4D97-AF65-F5344CB8AC3E}">
        <p14:creationId xmlns:p14="http://schemas.microsoft.com/office/powerpoint/2010/main" val="2741831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AS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-Confidential-16x9" id="{2F74E69A-85CC-B849-AC06-7272C4C1D3A7}" vid="{10A6D806-22E2-1446-AFE0-D3A23F8B9AEA}"/>
    </a:ext>
  </a:extLst>
</a:theme>
</file>

<file path=ppt/theme/theme2.xml><?xml version="1.0" encoding="utf-8"?>
<a:theme xmlns:a="http://schemas.openxmlformats.org/drawingml/2006/main" name="SAS Viya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-Confidential-16x9" id="{2F74E69A-85CC-B849-AC06-7272C4C1D3A7}" vid="{D34561D0-FA8C-6E46-A5F4-5A8D30B569EE}"/>
    </a:ext>
  </a:extLst>
</a:theme>
</file>

<file path=ppt/theme/theme3.xml><?xml version="1.0" encoding="utf-8"?>
<a:theme xmlns:a="http://schemas.openxmlformats.org/drawingml/2006/main" name="Office Them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Presentation-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Presentation-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SAS-Palette">
    <a:dk1>
      <a:srgbClr val="000000"/>
    </a:dk1>
    <a:lt1>
      <a:srgbClr val="FFFFFF"/>
    </a:lt1>
    <a:dk2>
      <a:srgbClr val="04304B"/>
    </a:dk2>
    <a:lt2>
      <a:srgbClr val="C0E3F6"/>
    </a:lt2>
    <a:accent1>
      <a:srgbClr val="0074BE"/>
    </a:accent1>
    <a:accent2>
      <a:srgbClr val="61BAE9"/>
    </a:accent2>
    <a:accent3>
      <a:srgbClr val="04304B"/>
    </a:accent3>
    <a:accent4>
      <a:srgbClr val="00B08D"/>
    </a:accent4>
    <a:accent5>
      <a:srgbClr val="90B328"/>
    </a:accent5>
    <a:accent6>
      <a:srgbClr val="F58220"/>
    </a:accent6>
    <a:hlink>
      <a:srgbClr val="0074BE"/>
    </a:hlink>
    <a:folHlink>
      <a:srgbClr val="8E2F8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SAS</Template>
  <TotalTime>0</TotalTime>
  <Words>1538</Words>
  <Application>Microsoft Office PowerPoint</Application>
  <PresentationFormat>On-screen Show (16:9)</PresentationFormat>
  <Paragraphs>256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SAS</vt:lpstr>
      <vt:lpstr>SAS Viya</vt:lpstr>
      <vt:lpstr>SAS Deep Learning   Object Detection, Keypoint Detection</vt:lpstr>
      <vt:lpstr>Outline</vt:lpstr>
      <vt:lpstr>Why SAS Deep Learning </vt:lpstr>
      <vt:lpstr>Computer Vision Tasks (1)</vt:lpstr>
      <vt:lpstr>Computer Vision Tasks (2)</vt:lpstr>
      <vt:lpstr>PowerPoint Presentation</vt:lpstr>
      <vt:lpstr>Object Detection?</vt:lpstr>
      <vt:lpstr>Two Types of Object Detection Methods</vt:lpstr>
      <vt:lpstr>YOLO v2</vt:lpstr>
      <vt:lpstr>YOLO v2</vt:lpstr>
      <vt:lpstr>YOLO Network Architecture</vt:lpstr>
      <vt:lpstr>PowerPoint Presentation</vt:lpstr>
      <vt:lpstr>Object Detection Example</vt:lpstr>
      <vt:lpstr>Object Detection Using YOLOv2</vt:lpstr>
      <vt:lpstr>Load Data</vt:lpstr>
      <vt:lpstr>Table Content</vt:lpstr>
      <vt:lpstr>Build the Model DAG</vt:lpstr>
      <vt:lpstr>Input Feature Map to the Detection Layer</vt:lpstr>
      <vt:lpstr>Add the Detection Layer</vt:lpstr>
      <vt:lpstr>Load Weighs</vt:lpstr>
      <vt:lpstr>Train the Model</vt:lpstr>
      <vt:lpstr>Training</vt:lpstr>
      <vt:lpstr>Scoring</vt:lpstr>
      <vt:lpstr>Visualizing Detection Results</vt:lpstr>
      <vt:lpstr>PowerPoint Presentation</vt:lpstr>
      <vt:lpstr>Facial Keypoints Detection in DLPy</vt:lpstr>
      <vt:lpstr>Import DLPy and Connect to SAS</vt:lpstr>
      <vt:lpstr>Build the Model</vt:lpstr>
      <vt:lpstr>Plot the Network Architecture</vt:lpstr>
      <vt:lpstr>Ready to Use Models</vt:lpstr>
      <vt:lpstr>Prepare for Training</vt:lpstr>
      <vt:lpstr>Train the Keypoint Detection Model</vt:lpstr>
      <vt:lpstr>Predict Using Trained Weights</vt:lpstr>
      <vt:lpstr>Keypoint Prediction Results</vt:lpstr>
      <vt:lpstr>Summary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2018-06-02T18:39:03Z</dcterms:created>
  <dcterms:modified xsi:type="dcterms:W3CDTF">2018-09-27T14:00:35Z</dcterms:modified>
</cp:coreProperties>
</file>