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2" r:id="rId4"/>
    <p:sldMasterId id="2147493480" r:id="rId5"/>
    <p:sldMasterId id="2147493492" r:id="rId6"/>
    <p:sldMasterId id="2147493488" r:id="rId7"/>
    <p:sldMasterId id="2147493464" r:id="rId8"/>
    <p:sldMasterId id="2147493483" r:id="rId9"/>
  </p:sldMasterIdLst>
  <p:notesMasterIdLst>
    <p:notesMasterId r:id="rId58"/>
  </p:notesMasterIdLst>
  <p:handoutMasterIdLst>
    <p:handoutMasterId r:id="rId59"/>
  </p:handoutMasterIdLst>
  <p:sldIdLst>
    <p:sldId id="256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24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25" r:id="rId38"/>
    <p:sldId id="290" r:id="rId39"/>
    <p:sldId id="303" r:id="rId40"/>
    <p:sldId id="304" r:id="rId41"/>
    <p:sldId id="305" r:id="rId42"/>
    <p:sldId id="306" r:id="rId43"/>
    <p:sldId id="327" r:id="rId44"/>
    <p:sldId id="310" r:id="rId45"/>
    <p:sldId id="311" r:id="rId46"/>
    <p:sldId id="312" r:id="rId47"/>
    <p:sldId id="313" r:id="rId48"/>
    <p:sldId id="317" r:id="rId49"/>
    <p:sldId id="318" r:id="rId50"/>
    <p:sldId id="319" r:id="rId51"/>
    <p:sldId id="320" r:id="rId52"/>
    <p:sldId id="321" r:id="rId53"/>
    <p:sldId id="322" r:id="rId54"/>
    <p:sldId id="259" r:id="rId55"/>
    <p:sldId id="260" r:id="rId56"/>
    <p:sldId id="26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>
          <p15:clr>
            <a:srgbClr val="A4A3A4"/>
          </p15:clr>
        </p15:guide>
        <p15:guide id="2" pos="3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93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98" y="90"/>
      </p:cViewPr>
      <p:guideLst>
        <p:guide orient="horz" pos="184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F909-10F7-0641-80E2-1FED262D55D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E129-9196-744F-9768-9B8583E50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8A22-EB0C-DA4F-B82B-39C50B73670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3DDD-8F44-F044-99F4-BA402B22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679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9890" y="1733550"/>
            <a:ext cx="4959347" cy="4028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5" y="1733550"/>
            <a:ext cx="4942792" cy="4186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1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4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8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1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758547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758547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34894"/>
            <a:ext cx="7772400" cy="3388213"/>
          </a:xfrm>
        </p:spPr>
        <p:txBody>
          <a:bodyPr anchor="ctr">
            <a:normAutofit/>
          </a:bodyPr>
          <a:lstStyle>
            <a:lvl1pPr>
              <a:defRPr sz="4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4941" y="738113"/>
            <a:ext cx="4595159" cy="53776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7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53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uth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3" hasCustomPrompt="1"/>
          </p:nvPr>
        </p:nvSpPr>
        <p:spPr>
          <a:xfrm>
            <a:off x="361951" y="1733550"/>
            <a:ext cx="8421534" cy="40887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6257108" cy="136736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54" y="1733550"/>
            <a:ext cx="4061246" cy="4076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22238" y="1733550"/>
            <a:ext cx="4061246" cy="4076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_Background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6532" y="609601"/>
            <a:ext cx="5073228" cy="33237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" y="5405120"/>
            <a:ext cx="2745246" cy="7548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35351"/>
            <a:ext cx="7772400" cy="172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1700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99" r:id="rId2"/>
    <p:sldLayoutId id="214749350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94" y="351631"/>
            <a:ext cx="2419690" cy="6653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054" y="2"/>
            <a:ext cx="5462752" cy="13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808" y="1733550"/>
            <a:ext cx="8409676" cy="4076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1054" y="6171321"/>
            <a:ext cx="841243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6" r:id="rId3"/>
    <p:sldLayoutId id="2147493497" r:id="rId4"/>
    <p:sldLayoutId id="21474935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890" y="1"/>
            <a:ext cx="4959347" cy="137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84697" y="1733550"/>
            <a:ext cx="4944540" cy="418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Department Name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71055" y="6171321"/>
            <a:ext cx="4958183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0" r:id="rId2"/>
    <p:sldLayoutId id="214749349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6" r:id="rId2"/>
    <p:sldLayoutId id="2147493479" r:id="rId3"/>
    <p:sldLayoutId id="2147493485" r:id="rId4"/>
    <p:sldLayoutId id="2147493486" r:id="rId5"/>
    <p:sldLayoutId id="2147493487" r:id="rId6"/>
    <p:sldLayoutId id="2147493476" r:id="rId7"/>
    <p:sldLayoutId id="2147493477" r:id="rId8"/>
    <p:sldLayoutId id="2147493478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84824" y="2546414"/>
            <a:ext cx="3974353" cy="1765172"/>
          </a:xfrm>
          <a:prstGeom prst="rect">
            <a:avLst/>
          </a:prstGeom>
          <a:noFill/>
          <a:ln w="25400">
            <a:solidFill>
              <a:srgbClr val="FFFFFF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77" y="3051556"/>
            <a:ext cx="2745246" cy="7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mod.readthedocs.org/" TargetMode="External"/><Relationship Id="rId2" Type="http://schemas.openxmlformats.org/officeDocument/2006/relationships/hyperlink" Target="http://help.unc.edu/CCM3_006660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unc.edu/help/dogwood-mpi-modules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unc.edu/help/dogwood-partitions-and-user-limit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1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onyen.unc.edu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help/getting-started-on-dogwood/" TargetMode="External"/><Relationship Id="rId2" Type="http://schemas.openxmlformats.org/officeDocument/2006/relationships/hyperlink" Target="https://its.unc.edu/rc-services/dogwood-cluste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elp.unc.edu/help/dogwood-partitions-and-user-limits/" TargetMode="External"/><Relationship Id="rId4" Type="http://schemas.openxmlformats.org/officeDocument/2006/relationships/hyperlink" Target="https://help.unc.edu/help/dogwood-slurm-example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Dogwood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694070" cy="1077793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	Mark Reed</a:t>
            </a:r>
            <a:endParaRPr lang="en-US" dirty="0"/>
          </a:p>
          <a:p>
            <a:r>
              <a:rPr lang="en-US" dirty="0" smtClean="0"/>
              <a:t>	markreed@unc.edu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Mellanox</a:t>
            </a:r>
            <a:r>
              <a:rPr lang="en-US" dirty="0" smtClean="0"/>
              <a:t> EDR </a:t>
            </a:r>
            <a:r>
              <a:rPr lang="en-US" dirty="0" err="1" smtClean="0"/>
              <a:t>Infiniband</a:t>
            </a:r>
            <a:r>
              <a:rPr lang="en-US" dirty="0" smtClean="0"/>
              <a:t> (IB)</a:t>
            </a:r>
          </a:p>
          <a:p>
            <a:r>
              <a:rPr lang="en-US" dirty="0" smtClean="0"/>
              <a:t>9 Leaf switches</a:t>
            </a:r>
          </a:p>
          <a:p>
            <a:r>
              <a:rPr lang="en-US" dirty="0" smtClean="0"/>
              <a:t>6 core switches</a:t>
            </a:r>
          </a:p>
          <a:p>
            <a:r>
              <a:rPr lang="en-US" dirty="0" smtClean="0"/>
              <a:t>Each EDR link is 100 Gb/s bidirectional</a:t>
            </a:r>
          </a:p>
          <a:p>
            <a:r>
              <a:rPr lang="en-US" dirty="0" smtClean="0"/>
              <a:t>2:1 blocking ratio outside the rack</a:t>
            </a:r>
          </a:p>
          <a:p>
            <a:r>
              <a:rPr lang="en-US" dirty="0" smtClean="0"/>
              <a:t>non-blocking within a rack (24 nodes, 1056 cores)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30017"/>
            <a:ext cx="7772400" cy="349309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4895"/>
            <a:ext cx="6581104" cy="3310550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 smtClean="0">
                <a:solidFill>
                  <a:srgbClr val="FF9933"/>
                </a:solidFill>
              </a:rPr>
              <a:t>File Spaces      </a:t>
            </a:r>
            <a:endParaRPr lang="en-US" sz="4800" dirty="0">
              <a:solidFill>
                <a:srgbClr val="FF9933"/>
              </a:solidFill>
            </a:endParaRP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1734895"/>
            <a:ext cx="2307465" cy="351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5319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SAME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home</a:t>
            </a:r>
            <a:r>
              <a:rPr lang="en-US" dirty="0" smtClean="0"/>
              <a:t> file system is mounted on 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Longleaf and Dogwood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Your home directory: /</a:t>
            </a:r>
            <a:r>
              <a:rPr lang="en-US" dirty="0" err="1" smtClean="0"/>
              <a:t>nas</a:t>
            </a:r>
            <a:r>
              <a:rPr lang="en-US" dirty="0" smtClean="0"/>
              <a:t>/longleaf/home/&lt;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Quota: 50 GB soft, 75 GB hard</a:t>
            </a:r>
          </a:p>
          <a:p>
            <a:r>
              <a:rPr lang="en-US" dirty="0" smtClean="0"/>
              <a:t>Your scratch space: /21dayscratch/</a:t>
            </a:r>
            <a:r>
              <a:rPr lang="en-US" dirty="0" err="1" smtClean="0"/>
              <a:t>scr</a:t>
            </a:r>
            <a:r>
              <a:rPr lang="en-US" dirty="0" smtClean="0"/>
              <a:t>/&lt;o&gt;/&lt;n&gt;/&lt;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Quota: 15 TB soft, 17TB hard</a:t>
            </a:r>
          </a:p>
          <a:p>
            <a:pPr lvl="1"/>
            <a:r>
              <a:rPr lang="en-US" dirty="0" smtClean="0"/>
              <a:t>21-day file deletion policy</a:t>
            </a:r>
          </a:p>
          <a:p>
            <a:pPr lvl="1"/>
            <a:r>
              <a:rPr lang="en-US" dirty="0" smtClean="0"/>
              <a:t>247 TB total usable disk space</a:t>
            </a:r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0695"/>
            <a:ext cx="8737600" cy="855662"/>
          </a:xfrm>
          <a:noFill/>
          <a:ln/>
        </p:spPr>
        <p:txBody>
          <a:bodyPr/>
          <a:lstStyle/>
          <a:p>
            <a:r>
              <a:rPr lang="en-US" dirty="0" smtClean="0"/>
              <a:t>Mass Storage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</a:t>
            </a:r>
            <a:r>
              <a:rPr lang="en-US" sz="2400" b="0" dirty="0" smtClean="0"/>
              <a:t>	     - </a:t>
            </a:r>
            <a:r>
              <a:rPr lang="en-US" sz="2400" b="0" dirty="0"/>
              <a:t>Buzz </a:t>
            </a:r>
            <a:r>
              <a:rPr lang="en-US" sz="2400" b="0" dirty="0" err="1"/>
              <a:t>Lightyear</a:t>
            </a:r>
            <a:endParaRPr lang="en-US" sz="2400" b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81071"/>
            <a:ext cx="5344733" cy="5376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long term archival storage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access via ~/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looks like ordinary disk file system – data is actually stored on tape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“limitless” capacity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Actually 2 TB then talk to us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data is backed up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For storage only, not a work directory (i.e. </a:t>
            </a:r>
            <a:r>
              <a:rPr lang="en-US" sz="2000" dirty="0" smtClean="0">
                <a:solidFill>
                  <a:srgbClr val="FF9933"/>
                </a:solidFill>
              </a:rPr>
              <a:t>don’t run jobs from here</a:t>
            </a:r>
            <a:r>
              <a:rPr lang="en-US" sz="20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if you have many small files, use tar or zip to create a single file for better performance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61810" y="3256011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3388212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 smtClean="0">
                <a:solidFill>
                  <a:srgbClr val="FFC000"/>
                </a:solidFill>
              </a:rPr>
              <a:t>User Environment - modules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8983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 smtClean="0"/>
              <a:t>Modules modify the user environment by modifying and adding environment variables such as PATH or LD_LIBRARY_PATH </a:t>
            </a:r>
          </a:p>
          <a:p>
            <a:r>
              <a:rPr lang="en-US" dirty="0" smtClean="0"/>
              <a:t>Typically you set these once and leave them</a:t>
            </a:r>
          </a:p>
          <a:p>
            <a:pPr lvl="1"/>
            <a:r>
              <a:rPr lang="en-US" dirty="0" smtClean="0"/>
              <a:t>Optionally you can have separate named collections of modules that you load/unload</a:t>
            </a:r>
          </a:p>
          <a:p>
            <a:r>
              <a:rPr lang="en-US" dirty="0" smtClean="0"/>
              <a:t>Even though the home file system is shared for DW and LL, the module system environment is not</a:t>
            </a:r>
          </a:p>
          <a:p>
            <a:pPr lvl="1"/>
            <a:r>
              <a:rPr lang="en-US" dirty="0" smtClean="0"/>
              <a:t>LMOD uses the environment variable LMOD_SYSTEM_NAME to do this (note: it is set for you when you login)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Dogwood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on Dogwood you can use module commands to update your Dogwood environment with applications you plan to use, e.g.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module add mvapich2_2.3rc1/intel_17.2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module save</a:t>
            </a:r>
          </a:p>
          <a:p>
            <a:r>
              <a:rPr lang="en-US" dirty="0" smtClean="0"/>
              <a:t>There are many module commands available for 	controlling your module environment: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FF0000"/>
                </a:solidFill>
              </a:rPr>
              <a:t>://</a:t>
            </a:r>
            <a:r>
              <a:rPr lang="en-US" b="1" dirty="0" smtClean="0">
                <a:solidFill>
                  <a:srgbClr val="FF0000"/>
                </a:solidFill>
              </a:rPr>
              <a:t>help.unc.edu/help/modules-approach-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to-software-management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83913"/>
          </a:xfrm>
        </p:spPr>
        <p:txBody>
          <a:bodyPr/>
          <a:lstStyle/>
          <a:p>
            <a:r>
              <a:rPr lang="en-US" dirty="0" smtClean="0"/>
              <a:t>module list</a:t>
            </a:r>
          </a:p>
          <a:p>
            <a:r>
              <a:rPr lang="en-US" dirty="0" smtClean="0"/>
              <a:t>module add</a:t>
            </a:r>
          </a:p>
          <a:p>
            <a:r>
              <a:rPr lang="en-US" dirty="0" smtClean="0"/>
              <a:t>module </a:t>
            </a:r>
            <a:r>
              <a:rPr lang="en-US" dirty="0" err="1" smtClean="0"/>
              <a:t>rm</a:t>
            </a:r>
            <a:endParaRPr lang="en-US" dirty="0" smtClean="0"/>
          </a:p>
          <a:p>
            <a:r>
              <a:rPr lang="en-US" dirty="0" smtClean="0"/>
              <a:t>module save</a:t>
            </a:r>
          </a:p>
          <a:p>
            <a:r>
              <a:rPr lang="en-US" dirty="0" smtClean="0"/>
              <a:t>module avail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odule avail </a:t>
            </a:r>
            <a:r>
              <a:rPr lang="en-US" dirty="0" err="1" smtClean="0"/>
              <a:t>abc</a:t>
            </a:r>
            <a:r>
              <a:rPr lang="en-US" dirty="0" smtClean="0"/>
              <a:t>  (matches any module w/ </a:t>
            </a:r>
            <a:r>
              <a:rPr lang="en-US" dirty="0" err="1" smtClean="0"/>
              <a:t>abc</a:t>
            </a:r>
            <a:r>
              <a:rPr lang="en-US" dirty="0" smtClean="0"/>
              <a:t> in name)</a:t>
            </a:r>
          </a:p>
          <a:p>
            <a:pPr lvl="1"/>
            <a:r>
              <a:rPr lang="en-US" dirty="0" smtClean="0"/>
              <a:t>module keyword</a:t>
            </a:r>
          </a:p>
          <a:p>
            <a:pPr lvl="1"/>
            <a:r>
              <a:rPr lang="en-US" dirty="0" smtClean="0"/>
              <a:t>module spider</a:t>
            </a:r>
          </a:p>
          <a:p>
            <a:r>
              <a:rPr lang="en-US" dirty="0" smtClean="0"/>
              <a:t>module </a:t>
            </a:r>
            <a:r>
              <a:rPr lang="en-US" dirty="0" smtClean="0"/>
              <a:t>help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72004" y="4600849"/>
            <a:ext cx="57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on modules see </a:t>
            </a:r>
            <a:r>
              <a:rPr lang="en-US" sz="2000" b="1" i="1" dirty="0" smtClean="0">
                <a:hlinkClick r:id="rId2"/>
              </a:rPr>
              <a:t>http://help.unc.edu/CCM3_006660</a:t>
            </a:r>
            <a:endParaRPr lang="en-US" sz="2000" b="1" i="1" dirty="0" smtClean="0"/>
          </a:p>
          <a:p>
            <a:pPr algn="ctr"/>
            <a:r>
              <a:rPr lang="en-US" sz="2000" b="1" i="1" dirty="0">
                <a:hlinkClick r:id="rId3"/>
              </a:rPr>
              <a:t>h</a:t>
            </a:r>
            <a:r>
              <a:rPr lang="en-US" sz="2000" b="1" i="1" dirty="0" smtClean="0">
                <a:hlinkClick r:id="rId3"/>
              </a:rPr>
              <a:t>ttp://lmod.readthedocs.org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MPI/Compiler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</a:p>
          <a:p>
            <a:pPr lvl="1"/>
            <a:r>
              <a:rPr lang="en-US" dirty="0" smtClean="0">
                <a:hlinkClick r:id="rId2"/>
              </a:rPr>
              <a:t>https://help.unc.edu/help/dogwood-mpi-modules/</a:t>
            </a:r>
            <a:endParaRPr lang="en-US" dirty="0" smtClean="0"/>
          </a:p>
          <a:p>
            <a:r>
              <a:rPr lang="en-US" dirty="0" smtClean="0"/>
              <a:t>We have multiple combinations of Compilers and MPI implementations with various versions of each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Generally speaking you pick one, save it and stay with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98908"/>
              </p:ext>
            </p:extLst>
          </p:nvPr>
        </p:nvGraphicFramePr>
        <p:xfrm>
          <a:off x="1577828" y="330892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MPI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Compiler Family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Mvapich2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GNU (</a:t>
                      </a:r>
                      <a:r>
                        <a:rPr lang="en-US" dirty="0" err="1" smtClean="0"/>
                        <a:t>gcc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…)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5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34895"/>
            <a:ext cx="9144000" cy="337620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dirty="0" smtClean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 smtClean="0">
                <a:solidFill>
                  <a:srgbClr val="FF9933"/>
                </a:solidFill>
                <a:latin typeface="Arial" charset="0"/>
              </a:rPr>
            </a:br>
            <a:endParaRPr lang="en-US" sz="6000" dirty="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1951703" y="4045890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  <a:endParaRPr lang="en-US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(compute) cluster? </a:t>
            </a:r>
          </a:p>
          <a:p>
            <a:r>
              <a:rPr lang="en-US" dirty="0" smtClean="0"/>
              <a:t>Dogwood</a:t>
            </a:r>
            <a:r>
              <a:rPr lang="en-US" dirty="0" smtClean="0"/>
              <a:t> </a:t>
            </a:r>
            <a:r>
              <a:rPr lang="en-US" dirty="0" smtClean="0"/>
              <a:t>technical specifications</a:t>
            </a:r>
          </a:p>
          <a:p>
            <a:pPr lvl="1"/>
            <a:r>
              <a:rPr lang="en-US" dirty="0" smtClean="0"/>
              <a:t>types of nodes </a:t>
            </a:r>
          </a:p>
          <a:p>
            <a:r>
              <a:rPr lang="en-US" dirty="0" smtClean="0"/>
              <a:t>File spaces 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does a job scheduler do? </a:t>
            </a:r>
          </a:p>
          <a:p>
            <a:r>
              <a:rPr lang="en-US" dirty="0" smtClean="0"/>
              <a:t>User environment (modules) and applications </a:t>
            </a:r>
          </a:p>
          <a:p>
            <a:r>
              <a:rPr lang="en-US" dirty="0" smtClean="0"/>
              <a:t>SLURM </a:t>
            </a:r>
            <a:r>
              <a:rPr lang="en-US" dirty="0" smtClean="0"/>
              <a:t>fundamentals a) submitting b) querying </a:t>
            </a:r>
          </a:p>
          <a:p>
            <a:r>
              <a:rPr lang="en-US" dirty="0" smtClean="0"/>
              <a:t>Job submit examples </a:t>
            </a:r>
            <a:r>
              <a:rPr lang="en-US" dirty="0" smtClean="0"/>
              <a:t> 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a Job Scheduler and batch system do?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Manage Resources</a:t>
            </a:r>
          </a:p>
          <a:p>
            <a:r>
              <a:rPr lang="en-US" smtClean="0"/>
              <a:t>allocate user tasks to resource</a:t>
            </a:r>
          </a:p>
          <a:p>
            <a:r>
              <a:rPr lang="en-US" smtClean="0"/>
              <a:t>monitor tasks</a:t>
            </a:r>
          </a:p>
          <a:p>
            <a:r>
              <a:rPr lang="en-US" smtClean="0"/>
              <a:t>process control</a:t>
            </a:r>
          </a:p>
          <a:p>
            <a:r>
              <a:rPr lang="en-US" smtClean="0"/>
              <a:t>manage input and output</a:t>
            </a:r>
          </a:p>
          <a:p>
            <a:r>
              <a:rPr lang="en-US" smtClean="0"/>
              <a:t>report status, availability, etc</a:t>
            </a:r>
          </a:p>
          <a:p>
            <a:r>
              <a:rPr lang="en-US" smtClean="0"/>
              <a:t>enforce usage policies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Scheduling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Allocates compute nodes to job submissions based on user priority, requested resources, execution time, etc.</a:t>
            </a:r>
          </a:p>
          <a:p>
            <a:r>
              <a:rPr lang="en-US" smtClean="0"/>
              <a:t>Many types of schedulers</a:t>
            </a:r>
          </a:p>
          <a:p>
            <a:pPr lvl="1"/>
            <a:r>
              <a:rPr lang="en-US" smtClean="0"/>
              <a:t>Simple Linux Utility for Resource Management (SLURM)</a:t>
            </a:r>
          </a:p>
          <a:p>
            <a:pPr lvl="1"/>
            <a:r>
              <a:rPr lang="en-US" smtClean="0"/>
              <a:t>Load Sharing Facility (LSF) – Used by Killdevil</a:t>
            </a:r>
          </a:p>
          <a:p>
            <a:pPr lvl="1"/>
            <a:r>
              <a:rPr lang="en-US" smtClean="0"/>
              <a:t>IBM LoadLeveler</a:t>
            </a:r>
          </a:p>
          <a:p>
            <a:pPr lvl="1"/>
            <a:r>
              <a:rPr lang="en-US" smtClean="0"/>
              <a:t>Portable Batch System (PBS)</a:t>
            </a:r>
          </a:p>
          <a:p>
            <a:pPr lvl="1"/>
            <a:r>
              <a:rPr lang="en-US" smtClean="0"/>
              <a:t>Sun Grid Engine (SGE)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04400"/>
          </a:xfrm>
        </p:spPr>
        <p:txBody>
          <a:bodyPr>
            <a:normAutofit/>
          </a:bodyPr>
          <a:lstStyle/>
          <a:p>
            <a:r>
              <a:rPr lang="en-US" dirty="0" smtClean="0"/>
              <a:t>SLURM is an open source, fault-tolerant, and highly scalable </a:t>
            </a:r>
            <a:r>
              <a:rPr lang="en-US" i="1" dirty="0" smtClean="0">
                <a:solidFill>
                  <a:srgbClr val="FFC000"/>
                </a:solidFill>
              </a:rPr>
              <a:t>cluster management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C000"/>
                </a:solidFill>
              </a:rPr>
              <a:t>job scheduling </a:t>
            </a:r>
            <a:r>
              <a:rPr lang="en-US" dirty="0" smtClean="0"/>
              <a:t>system for Linux clusters. </a:t>
            </a:r>
          </a:p>
          <a:p>
            <a:r>
              <a:rPr lang="en-US" dirty="0" smtClean="0"/>
              <a:t>As a cluster workload manager, SLURM has three key functions. </a:t>
            </a:r>
          </a:p>
          <a:p>
            <a:pPr lvl="1"/>
            <a:r>
              <a:rPr lang="en-US" dirty="0" smtClean="0"/>
              <a:t>allocates exclusive and/or non-exclusive access to resources (compute nodes) to users for some duration of time so they can perform work. </a:t>
            </a:r>
          </a:p>
          <a:p>
            <a:pPr lvl="1"/>
            <a:r>
              <a:rPr lang="en-US" dirty="0" smtClean="0"/>
              <a:t>provides a framework for starting, executing, and monitoring work on the set of allocated nodes</a:t>
            </a:r>
          </a:p>
          <a:p>
            <a:pPr lvl="1"/>
            <a:r>
              <a:rPr lang="en-US" dirty="0" smtClean="0"/>
              <a:t>arbitrates contention for resources by managing a queue of pending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00" y="6345266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6871854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Simplified View of Batch Job Submission</a:t>
            </a:r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sbatch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myscript.sbatch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job_J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job_F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myjob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10156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folHlink"/>
                </a:solidFill>
              </a:rPr>
              <a:t>job dispatched to run on </a:t>
            </a:r>
            <a:r>
              <a:rPr lang="en-US" sz="2000" dirty="0">
                <a:solidFill>
                  <a:srgbClr val="FF9933"/>
                </a:solidFill>
              </a:rPr>
              <a:t>available</a:t>
            </a:r>
            <a:r>
              <a:rPr lang="en-US" sz="2000" dirty="0">
                <a:solidFill>
                  <a:schemeClr val="folHlink"/>
                </a:solidFill>
              </a:rPr>
              <a:t> host which satisfies job </a:t>
            </a:r>
            <a:r>
              <a:rPr lang="en-US" sz="2000" dirty="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309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user logged in to login node </a:t>
            </a:r>
            <a:r>
              <a:rPr lang="en-US" sz="2400" dirty="0">
                <a:solidFill>
                  <a:srgbClr val="000000"/>
                </a:solidFill>
              </a:rPr>
              <a:t>submits</a:t>
            </a:r>
            <a:r>
              <a:rPr lang="en-US" sz="24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72531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folHlink"/>
                </a:solidFill>
              </a:rPr>
              <a:t>Login Node</a:t>
            </a:r>
          </a:p>
        </p:txBody>
      </p:sp>
      <p:pic>
        <p:nvPicPr>
          <p:cNvPr id="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3798" y="1103444"/>
            <a:ext cx="544951" cy="544951"/>
          </a:xfrm>
          <a:prstGeom prst="rect">
            <a:avLst/>
          </a:prstGeom>
          <a:noFill/>
        </p:spPr>
      </p:pic>
      <p:pic>
        <p:nvPicPr>
          <p:cNvPr id="22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1512" y="1743605"/>
            <a:ext cx="544951" cy="544951"/>
          </a:xfrm>
          <a:prstGeom prst="rect">
            <a:avLst/>
          </a:prstGeom>
          <a:noFill/>
        </p:spPr>
      </p:pic>
      <p:pic>
        <p:nvPicPr>
          <p:cNvPr id="23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4838" y="2187446"/>
            <a:ext cx="544951" cy="544951"/>
          </a:xfrm>
          <a:prstGeom prst="rect">
            <a:avLst/>
          </a:prstGeom>
          <a:noFill/>
        </p:spPr>
      </p:pic>
      <p:pic>
        <p:nvPicPr>
          <p:cNvPr id="24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0276" y="1638954"/>
            <a:ext cx="544951" cy="544951"/>
          </a:xfrm>
          <a:prstGeom prst="rect">
            <a:avLst/>
          </a:prstGeom>
          <a:noFill/>
        </p:spPr>
      </p:pic>
      <p:pic>
        <p:nvPicPr>
          <p:cNvPr id="25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01754" y="1850512"/>
            <a:ext cx="544951" cy="544951"/>
          </a:xfrm>
          <a:prstGeom prst="rect">
            <a:avLst/>
          </a:prstGeom>
          <a:noFill/>
        </p:spPr>
      </p:pic>
      <p:pic>
        <p:nvPicPr>
          <p:cNvPr id="26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16224" y="1410775"/>
            <a:ext cx="544951" cy="544951"/>
          </a:xfrm>
          <a:prstGeom prst="rect">
            <a:avLst/>
          </a:prstGeom>
          <a:noFill/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 rot="7259031">
            <a:off x="1094075" y="2304644"/>
            <a:ext cx="551314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Running Programs on Dogwood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 smtClean="0"/>
              <a:t>Upon </a:t>
            </a:r>
            <a:r>
              <a:rPr lang="en-US" dirty="0" err="1" smtClean="0"/>
              <a:t>ssh-ing</a:t>
            </a:r>
            <a:r>
              <a:rPr lang="en-US" dirty="0" smtClean="0"/>
              <a:t> to Dogwood, you are on the Login node.</a:t>
            </a:r>
          </a:p>
          <a:p>
            <a:pPr eaLnBrk="1" hangingPunct="1"/>
            <a:r>
              <a:rPr lang="en-US" dirty="0" smtClean="0"/>
              <a:t>Programs </a:t>
            </a:r>
            <a:r>
              <a:rPr lang="en-US" b="1" dirty="0" smtClean="0">
                <a:solidFill>
                  <a:srgbClr val="FFC000"/>
                </a:solidFill>
              </a:rPr>
              <a:t>SHOULD NOT </a:t>
            </a:r>
            <a:r>
              <a:rPr lang="en-US" dirty="0" smtClean="0"/>
              <a:t>be run on Login node.</a:t>
            </a:r>
          </a:p>
          <a:p>
            <a:pPr lvl="1"/>
            <a:r>
              <a:rPr lang="en-US" dirty="0" smtClean="0"/>
              <a:t>Exceptions would be short running commands that don’t use much time, cores or memory</a:t>
            </a:r>
          </a:p>
          <a:p>
            <a:pPr eaLnBrk="1" hangingPunct="1"/>
            <a:r>
              <a:rPr lang="en-US" dirty="0" smtClean="0"/>
              <a:t>Submit programs to one of the many, many compute nodes.</a:t>
            </a:r>
          </a:p>
          <a:p>
            <a:pPr eaLnBrk="1" hangingPunct="1"/>
            <a:r>
              <a:rPr lang="en-US" dirty="0" smtClean="0"/>
              <a:t>Submit jobs using SLURM via the </a:t>
            </a:r>
            <a:r>
              <a:rPr lang="en-US" dirty="0" err="1" smtClean="0"/>
              <a:t>sbatch</a:t>
            </a:r>
            <a:r>
              <a:rPr lang="en-US" dirty="0" smtClean="0"/>
              <a:t> command.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batch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" y="1595182"/>
            <a:ext cx="8813740" cy="496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sbatch</a:t>
            </a:r>
            <a:endParaRPr lang="en-US" dirty="0" smtClean="0"/>
          </a:p>
          <a:p>
            <a:pPr lvl="1"/>
            <a:r>
              <a:rPr lang="en-US" dirty="0" smtClean="0"/>
              <a:t> submit jobs </a:t>
            </a:r>
          </a:p>
          <a:p>
            <a:r>
              <a:rPr lang="en-US" dirty="0" err="1" smtClean="0"/>
              <a:t>squeue</a:t>
            </a:r>
            <a:r>
              <a:rPr lang="en-US" dirty="0" smtClean="0"/>
              <a:t> – view info on jobs is scheduling queue</a:t>
            </a:r>
          </a:p>
          <a:p>
            <a:pPr lvl="1"/>
            <a:r>
              <a:rPr lang="en-US" dirty="0" err="1" smtClean="0"/>
              <a:t>squeue</a:t>
            </a:r>
            <a:r>
              <a:rPr lang="en-US" dirty="0" smtClean="0"/>
              <a:t> –u 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scancel</a:t>
            </a:r>
            <a:r>
              <a:rPr lang="en-US" dirty="0" smtClean="0"/>
              <a:t> – kill/cancel submitted job</a:t>
            </a:r>
          </a:p>
          <a:p>
            <a:r>
              <a:rPr lang="en-US" dirty="0" err="1" smtClean="0"/>
              <a:t>sinfo</a:t>
            </a:r>
            <a:r>
              <a:rPr lang="en-US" dirty="0" smtClean="0"/>
              <a:t> -s </a:t>
            </a:r>
          </a:p>
          <a:p>
            <a:pPr lvl="1"/>
            <a:r>
              <a:rPr lang="en-US" dirty="0" smtClean="0"/>
              <a:t>shows all partitions</a:t>
            </a:r>
          </a:p>
          <a:p>
            <a:r>
              <a:rPr lang="en-US" dirty="0" err="1" smtClean="0"/>
              <a:t>sacct</a:t>
            </a:r>
            <a:r>
              <a:rPr lang="en-US" dirty="0" smtClean="0"/>
              <a:t> – job accounting information</a:t>
            </a:r>
          </a:p>
          <a:p>
            <a:pPr lvl="1"/>
            <a:r>
              <a:rPr lang="en-US" dirty="0" err="1" smtClean="0"/>
              <a:t>sacct</a:t>
            </a:r>
            <a:r>
              <a:rPr lang="en-US" dirty="0" smtClean="0"/>
              <a:t> -j &lt;</a:t>
            </a:r>
            <a:r>
              <a:rPr lang="en-US" dirty="0" err="1" smtClean="0"/>
              <a:t>jobid</a:t>
            </a:r>
            <a:r>
              <a:rPr lang="en-US" dirty="0" smtClean="0"/>
              <a:t>&gt; --format='</a:t>
            </a:r>
            <a:r>
              <a:rPr lang="en-US" dirty="0" err="1" smtClean="0"/>
              <a:t>JobID,user,elapsed</a:t>
            </a:r>
            <a:r>
              <a:rPr lang="en-US" dirty="0" smtClean="0"/>
              <a:t>, </a:t>
            </a:r>
            <a:r>
              <a:rPr lang="en-US" dirty="0" err="1" smtClean="0"/>
              <a:t>cputime</a:t>
            </a:r>
            <a:r>
              <a:rPr lang="en-US" dirty="0" smtClean="0"/>
              <a:t>, </a:t>
            </a:r>
            <a:r>
              <a:rPr lang="en-US" dirty="0" err="1" smtClean="0"/>
              <a:t>totalCPU,MaxRSS,MaxVMSize</a:t>
            </a:r>
            <a:r>
              <a:rPr lang="en-US" dirty="0" smtClean="0"/>
              <a:t>, </a:t>
            </a:r>
            <a:r>
              <a:rPr lang="en-US" dirty="0" err="1" smtClean="0"/>
              <a:t>ncpus,NTasks,ExitCode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Use </a:t>
            </a:r>
            <a:r>
              <a:rPr lang="en-US" i="1" dirty="0" smtClean="0">
                <a:solidFill>
                  <a:srgbClr val="FFC000"/>
                </a:solidFill>
              </a:rPr>
              <a:t>man</a:t>
            </a:r>
            <a:r>
              <a:rPr lang="en-US" dirty="0" smtClean="0"/>
              <a:t> pages to get </a:t>
            </a:r>
            <a:r>
              <a:rPr lang="en-US" b="1" i="1" dirty="0" smtClean="0">
                <a:solidFill>
                  <a:srgbClr val="FFC000"/>
                </a:solidFill>
              </a:rPr>
              <a:t>much</a:t>
            </a:r>
            <a:r>
              <a:rPr lang="en-US" dirty="0" smtClean="0"/>
              <a:t> more info!</a:t>
            </a:r>
          </a:p>
          <a:p>
            <a:pPr lvl="1"/>
            <a:r>
              <a:rPr lang="en-US" dirty="0" smtClean="0"/>
              <a:t>man </a:t>
            </a:r>
            <a:r>
              <a:rPr lang="en-US" dirty="0" err="1" smtClean="0"/>
              <a:t>sbatch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Submitting Jobs: sbatch</a:t>
            </a:r>
            <a:endParaRPr lang="en-US" dirty="0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489165"/>
            <a:ext cx="9143999" cy="49769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Submit Jobs - </a:t>
            </a:r>
            <a:r>
              <a:rPr lang="en-US" dirty="0" err="1" smtClean="0"/>
              <a:t>sbatch</a:t>
            </a:r>
            <a:endParaRPr lang="en-US" dirty="0" smtClean="0"/>
          </a:p>
          <a:p>
            <a:pPr lvl="1"/>
            <a:r>
              <a:rPr lang="en-US" dirty="0" smtClean="0"/>
              <a:t>Run large jobs out of scratch space, smaller jobs can run out of your home space</a:t>
            </a:r>
          </a:p>
          <a:p>
            <a:r>
              <a:rPr lang="en-US" dirty="0" err="1" smtClean="0"/>
              <a:t>sbatch</a:t>
            </a:r>
            <a:r>
              <a:rPr lang="en-US" dirty="0" smtClean="0"/>
              <a:t> [</a:t>
            </a:r>
            <a:r>
              <a:rPr lang="en-US" dirty="0" err="1" smtClean="0"/>
              <a:t>sbacth_options</a:t>
            </a:r>
            <a:r>
              <a:rPr lang="en-US" dirty="0" smtClean="0"/>
              <a:t>] </a:t>
            </a:r>
            <a:r>
              <a:rPr lang="en-US" dirty="0" err="1" smtClean="0"/>
              <a:t>script_name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err="1" smtClean="0"/>
              <a:t>sbatch</a:t>
            </a:r>
            <a:r>
              <a:rPr lang="en-US" dirty="0" smtClean="0"/>
              <a:t> options: </a:t>
            </a:r>
          </a:p>
          <a:p>
            <a:pPr lvl="1"/>
            <a:r>
              <a:rPr lang="en-US" dirty="0" smtClean="0"/>
              <a:t>-o (--output=) &lt;filename&gt; </a:t>
            </a:r>
          </a:p>
          <a:p>
            <a:pPr lvl="1"/>
            <a:r>
              <a:rPr lang="en-US" dirty="0" smtClean="0"/>
              <a:t>-p (--partition=) &lt;partition name&gt;</a:t>
            </a:r>
          </a:p>
          <a:p>
            <a:pPr lvl="1"/>
            <a:r>
              <a:rPr lang="en-US" dirty="0" smtClean="0"/>
              <a:t>-N (--nodes=)</a:t>
            </a:r>
          </a:p>
          <a:p>
            <a:pPr lvl="1"/>
            <a:r>
              <a:rPr lang="en-US" dirty="0" smtClean="0"/>
              <a:t>-m (--mem=)&lt;memory amount&gt;  Note unit is MB but add g to specify GB</a:t>
            </a:r>
          </a:p>
          <a:p>
            <a:pPr lvl="1"/>
            <a:r>
              <a:rPr lang="en-US" dirty="0" smtClean="0"/>
              <a:t>-t (--time=) </a:t>
            </a:r>
          </a:p>
          <a:p>
            <a:pPr lvl="1"/>
            <a:r>
              <a:rPr lang="en-US" dirty="0" smtClean="0"/>
              <a:t>-J (--jobname) &lt;name&gt; </a:t>
            </a:r>
          </a:p>
          <a:p>
            <a:pPr lvl="1"/>
            <a:r>
              <a:rPr lang="en-US" dirty="0" smtClean="0"/>
              <a:t>-n (--</a:t>
            </a:r>
            <a:r>
              <a:rPr lang="en-US" dirty="0" err="1" smtClean="0"/>
              <a:t>ntasks</a:t>
            </a:r>
            <a:r>
              <a:rPr lang="en-US" dirty="0" smtClean="0"/>
              <a:t>) &lt;number of tasks&gt;</a:t>
            </a:r>
          </a:p>
          <a:p>
            <a:pPr lvl="2"/>
            <a:r>
              <a:rPr lang="en-US" dirty="0" smtClean="0"/>
              <a:t> used for parallel threaded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methods to submit jobs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batch</a:t>
            </a:r>
            <a:r>
              <a:rPr lang="en-US" dirty="0" smtClean="0"/>
              <a:t> </a:t>
            </a:r>
            <a:r>
              <a:rPr lang="en-US" dirty="0" err="1" smtClean="0"/>
              <a:t>myscript.sbatch</a:t>
            </a:r>
            <a:endParaRPr lang="en-US" dirty="0" smtClean="0"/>
          </a:p>
          <a:p>
            <a:pPr lvl="1"/>
            <a:r>
              <a:rPr lang="en-US" dirty="0" smtClean="0"/>
              <a:t>The file (you create) has #SBATCH entries, one per option followed by the command you want to run</a:t>
            </a:r>
            <a:endParaRPr lang="en-US" dirty="0"/>
          </a:p>
          <a:p>
            <a:r>
              <a:rPr lang="en-US" dirty="0" smtClean="0"/>
              <a:t>Second method is to submit on the command line using the   --wrap option and to include the command you want to run in quotes (“ ”)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batch</a:t>
            </a:r>
            <a:r>
              <a:rPr lang="en-US" dirty="0" smtClean="0"/>
              <a:t> [</a:t>
            </a:r>
            <a:r>
              <a:rPr lang="en-US" dirty="0" err="1" smtClean="0"/>
              <a:t>sbatch</a:t>
            </a:r>
            <a:r>
              <a:rPr lang="en-US" dirty="0" smtClean="0"/>
              <a:t> options] --wrap “command to run”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52" y="74470"/>
            <a:ext cx="6551612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Job Submission Examples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6" y="2302453"/>
            <a:ext cx="36576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main partitions that you use</a:t>
            </a:r>
          </a:p>
          <a:p>
            <a:pPr lvl="1"/>
            <a:r>
              <a:rPr lang="en-US" dirty="0" smtClean="0"/>
              <a:t>For 45-528 core  jobs, 528_queue, 3 day limit</a:t>
            </a:r>
          </a:p>
          <a:p>
            <a:pPr lvl="1"/>
            <a:r>
              <a:rPr lang="en-US" dirty="0" smtClean="0"/>
              <a:t>For 529-2112 core jobs, 2112_queue, 2 day limit</a:t>
            </a:r>
          </a:p>
          <a:p>
            <a:pPr lvl="1"/>
            <a:r>
              <a:rPr lang="en-US" dirty="0" smtClean="0"/>
              <a:t>These jobs are allocated on different (disjoint) racks in an effort to have more jobs run within a rack</a:t>
            </a:r>
          </a:p>
          <a:p>
            <a:r>
              <a:rPr lang="en-US" dirty="0" smtClean="0"/>
              <a:t>Specialized partitions</a:t>
            </a:r>
          </a:p>
          <a:p>
            <a:pPr lvl="1"/>
            <a:r>
              <a:rPr lang="en-US" dirty="0" err="1" smtClean="0"/>
              <a:t>skylake</a:t>
            </a:r>
            <a:r>
              <a:rPr lang="en-US" dirty="0" smtClean="0"/>
              <a:t>, 50 nodes, 7 day limit</a:t>
            </a:r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nl</a:t>
            </a:r>
            <a:r>
              <a:rPr lang="en-US" dirty="0" smtClean="0"/>
              <a:t>, 20 nodes, 2 day limit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s</a:t>
            </a:r>
            <a:r>
              <a:rPr lang="en-US" dirty="0" smtClean="0"/>
              <a:t>, access to mass storage off login nodes</a:t>
            </a:r>
          </a:p>
          <a:p>
            <a:r>
              <a:rPr lang="en-US" dirty="0" smtClean="0"/>
              <a:t>See</a:t>
            </a:r>
          </a:p>
          <a:p>
            <a:pPr lvl="1"/>
            <a:r>
              <a:rPr lang="en-US" dirty="0" smtClean="0">
                <a:hlinkClick r:id="rId2"/>
              </a:rPr>
              <a:t>https://help.unc.edu/help/dogwood-partitions-and-user-limits/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 cluster?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sample job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#!/bin/bash</a:t>
            </a:r>
          </a:p>
          <a:p>
            <a:pPr marL="0" indent="0">
              <a:buNone/>
            </a:pPr>
            <a:r>
              <a:rPr lang="en-US" sz="1700" dirty="0" smtClean="0"/>
              <a:t>#SBATCH --job-name=</a:t>
            </a:r>
            <a:r>
              <a:rPr lang="en-US" sz="1700" dirty="0" err="1" smtClean="0"/>
              <a:t>first_slurm_job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#SBATCH -N 2</a:t>
            </a:r>
          </a:p>
          <a:p>
            <a:pPr marL="0" indent="0">
              <a:buNone/>
            </a:pPr>
            <a:r>
              <a:rPr lang="en-US" sz="1700" dirty="0" smtClean="0"/>
              <a:t>#SBATCH -p 528_queue</a:t>
            </a:r>
          </a:p>
          <a:p>
            <a:pPr marL="0" indent="0">
              <a:buNone/>
            </a:pPr>
            <a:r>
              <a:rPr lang="en-US" sz="1700" dirty="0" smtClean="0"/>
              <a:t>#SBATCH --</a:t>
            </a:r>
            <a:r>
              <a:rPr lang="en-US" sz="1700" dirty="0" err="1" smtClean="0"/>
              <a:t>ntasks</a:t>
            </a:r>
            <a:r>
              <a:rPr lang="en-US" sz="1700" dirty="0" smtClean="0"/>
              <a:t>-per-node=44</a:t>
            </a:r>
          </a:p>
          <a:p>
            <a:pPr marL="0" indent="0">
              <a:buNone/>
            </a:pPr>
            <a:r>
              <a:rPr lang="en-US" sz="1700" dirty="0" smtClean="0"/>
              <a:t>#SBATCH --time=5:00:00  # format </a:t>
            </a:r>
            <a:r>
              <a:rPr lang="en-US" sz="1700" dirty="0" err="1" smtClean="0"/>
              <a:t>days-hh:mm:ss</a:t>
            </a: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600" dirty="0" err="1" smtClean="0"/>
              <a:t>mpirun</a:t>
            </a:r>
            <a:r>
              <a:rPr lang="en-US" sz="1600" dirty="0" smtClean="0"/>
              <a:t> </a:t>
            </a:r>
            <a:r>
              <a:rPr lang="en-US" sz="1600" dirty="0" err="1" smtClean="0"/>
              <a:t>my_parallel_MPI_job</a:t>
            </a:r>
            <a:endParaRPr lang="en-US" dirty="0" smtClean="0"/>
          </a:p>
          <a:p>
            <a:r>
              <a:rPr lang="en-US" dirty="0" smtClean="0"/>
              <a:t>Submits an MPI job to run on two nodes with 44 tasks on each node.</a:t>
            </a:r>
          </a:p>
          <a:p>
            <a:r>
              <a:rPr lang="en-US" dirty="0" smtClean="0"/>
              <a:t>528_queue</a:t>
            </a:r>
            <a:r>
              <a:rPr lang="en-US" dirty="0" smtClean="0"/>
              <a:t> partition, 5-day runtime limit</a:t>
            </a:r>
          </a:p>
          <a:p>
            <a:r>
              <a:rPr lang="en-US" dirty="0" smtClean="0"/>
              <a:t>No need to specify memory, you have the whole node</a:t>
            </a:r>
          </a:p>
          <a:p>
            <a:r>
              <a:rPr lang="en-US" dirty="0" smtClean="0"/>
              <a:t>See man </a:t>
            </a:r>
            <a:r>
              <a:rPr lang="en-US" dirty="0" err="1" smtClean="0"/>
              <a:t>sbatch</a:t>
            </a:r>
            <a:r>
              <a:rPr lang="en-US" dirty="0" smtClean="0"/>
              <a:t> for other time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job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bring up the </a:t>
            </a:r>
            <a:r>
              <a:rPr lang="en-US" dirty="0" err="1" smtClean="0"/>
              <a:t>Jmol</a:t>
            </a:r>
            <a:r>
              <a:rPr lang="en-US" dirty="0" smtClean="0"/>
              <a:t>  GUI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srun</a:t>
            </a:r>
            <a:r>
              <a:rPr lang="en-US" dirty="0" smtClean="0"/>
              <a:t> </a:t>
            </a:r>
            <a:r>
              <a:rPr lang="en-US" dirty="0"/>
              <a:t>-n1 --</a:t>
            </a:r>
            <a:r>
              <a:rPr lang="en-US" dirty="0" smtClean="0"/>
              <a:t>mem=8g </a:t>
            </a:r>
            <a:r>
              <a:rPr lang="en-US" dirty="0"/>
              <a:t>--</a:t>
            </a:r>
            <a:r>
              <a:rPr lang="en-US" dirty="0" smtClean="0"/>
              <a:t>x11=first jmol.sh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 smtClean="0"/>
              <a:t>. For the GUI to display locally you will need a X connection to the cluster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Job Info at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r>
              <a:rPr lang="en-US" sz="1600" dirty="0"/>
              <a:t>#SBATCH --job-name=</a:t>
            </a:r>
            <a:r>
              <a:rPr lang="en-US" sz="1600" dirty="0" err="1"/>
              <a:t>first_slurm_job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2</a:t>
            </a:r>
          </a:p>
          <a:p>
            <a:pPr marL="0" indent="0">
              <a:buNone/>
            </a:pPr>
            <a:r>
              <a:rPr lang="en-US" sz="1600" dirty="0"/>
              <a:t>#SBATCH -p 528_queue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ntasks</a:t>
            </a:r>
            <a:r>
              <a:rPr lang="en-US" sz="1600" dirty="0"/>
              <a:t>-per-node=44</a:t>
            </a:r>
          </a:p>
          <a:p>
            <a:pPr marL="0" indent="0">
              <a:buNone/>
            </a:pPr>
            <a:r>
              <a:rPr lang="en-US" sz="1600" dirty="0"/>
              <a:t>#SBATCH --time=5:00:00  # format </a:t>
            </a:r>
            <a:r>
              <a:rPr lang="en-US" sz="1600" dirty="0" err="1"/>
              <a:t>days-hh:mm:ss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sacct</a:t>
            </a:r>
            <a:r>
              <a:rPr lang="en-US" sz="1600" dirty="0" smtClean="0"/>
              <a:t> -j $SLURM_JOB_ID --format='</a:t>
            </a:r>
            <a:r>
              <a:rPr lang="en-US" sz="1600" dirty="0" err="1" smtClean="0"/>
              <a:t>JobID,user,elapsed</a:t>
            </a:r>
            <a:r>
              <a:rPr lang="en-US" sz="1600" dirty="0" smtClean="0"/>
              <a:t>, </a:t>
            </a:r>
            <a:r>
              <a:rPr lang="en-US" sz="1600" dirty="0" err="1" smtClean="0"/>
              <a:t>cputime</a:t>
            </a:r>
            <a:r>
              <a:rPr lang="en-US" sz="1600" dirty="0" smtClean="0"/>
              <a:t>, </a:t>
            </a:r>
            <a:r>
              <a:rPr lang="en-US" sz="1600" dirty="0" err="1" smtClean="0"/>
              <a:t>totalCPU,MaxRSS,MaxVMSize</a:t>
            </a:r>
            <a:r>
              <a:rPr lang="en-US" sz="1600" dirty="0" smtClean="0"/>
              <a:t>, </a:t>
            </a:r>
            <a:r>
              <a:rPr lang="en-US" sz="1600" dirty="0" err="1" smtClean="0"/>
              <a:t>ncpus,NTasks,ExitCode</a:t>
            </a:r>
            <a:r>
              <a:rPr lang="en-US" sz="1600" dirty="0" smtClean="0"/>
              <a:t>'</a:t>
            </a:r>
          </a:p>
          <a:p>
            <a:r>
              <a:rPr lang="en-US" dirty="0" err="1" smtClean="0"/>
              <a:t>sacct</a:t>
            </a:r>
            <a:r>
              <a:rPr lang="en-US" dirty="0" smtClean="0"/>
              <a:t> command at the end prints out some useful information for this job. Note the use SLURM environment variable with the </a:t>
            </a:r>
            <a:r>
              <a:rPr lang="en-US" dirty="0" err="1" smtClean="0"/>
              <a:t>jobid</a:t>
            </a:r>
            <a:endParaRPr lang="en-US" dirty="0" smtClean="0"/>
          </a:p>
          <a:p>
            <a:r>
              <a:rPr lang="en-US" dirty="0" smtClean="0"/>
              <a:t>The format picks out some useful info. See “man </a:t>
            </a:r>
            <a:r>
              <a:rPr lang="en-US" dirty="0" err="1" smtClean="0"/>
              <a:t>sacct</a:t>
            </a:r>
            <a:r>
              <a:rPr lang="en-US" dirty="0" smtClean="0"/>
              <a:t>” for a complete list of all options.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job from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can submit without a batch script, simply use the --wrap option and enclose your entire command in double quotes   (“ “)</a:t>
            </a:r>
          </a:p>
          <a:p>
            <a:r>
              <a:rPr lang="en-US" dirty="0" smtClean="0"/>
              <a:t>Include all the additional  </a:t>
            </a:r>
            <a:r>
              <a:rPr lang="en-US" dirty="0" err="1" smtClean="0"/>
              <a:t>sbatch</a:t>
            </a:r>
            <a:r>
              <a:rPr lang="en-US" dirty="0" smtClean="0"/>
              <a:t> options that you want on the line as well </a:t>
            </a:r>
          </a:p>
          <a:p>
            <a:endParaRPr lang="en-US" dirty="0" smtClean="0"/>
          </a:p>
          <a:p>
            <a:r>
              <a:rPr lang="en-US" dirty="0" err="1" smtClean="0"/>
              <a:t>sbatch</a:t>
            </a:r>
            <a:r>
              <a:rPr lang="en-US" dirty="0" smtClean="0"/>
              <a:t> -t 12:00 -</a:t>
            </a:r>
            <a:r>
              <a:rPr lang="en-US" dirty="0" smtClean="0"/>
              <a:t>N 2 --</a:t>
            </a:r>
            <a:r>
              <a:rPr lang="en-US" dirty="0" err="1" smtClean="0"/>
              <a:t>ntasks</a:t>
            </a:r>
            <a:r>
              <a:rPr lang="en-US" dirty="0" smtClean="0"/>
              <a:t>-per-node=44</a:t>
            </a:r>
            <a:r>
              <a:rPr lang="en-US" dirty="0" smtClean="0"/>
              <a:t> -o </a:t>
            </a:r>
            <a:r>
              <a:rPr lang="en-US" dirty="0" err="1" smtClean="0"/>
              <a:t>slurm</a:t>
            </a:r>
            <a:r>
              <a:rPr lang="en-US" dirty="0" smtClean="0"/>
              <a:t>.%j               </a:t>
            </a:r>
            <a:r>
              <a:rPr lang="en-US" dirty="0" smtClean="0"/>
              <a:t>-</a:t>
            </a:r>
            <a:r>
              <a:rPr lang="en-US" dirty="0" smtClean="0"/>
              <a:t>p 538_partition --wrap=“</a:t>
            </a:r>
            <a:r>
              <a:rPr lang="en-US" dirty="0" err="1" smtClean="0"/>
              <a:t>mpirun</a:t>
            </a:r>
            <a:r>
              <a:rPr lang="en-US" dirty="0" smtClean="0"/>
              <a:t> </a:t>
            </a:r>
            <a:r>
              <a:rPr lang="en-US" dirty="0" err="1" smtClean="0"/>
              <a:t>myjob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Note you can mix the “-” and “--xx=“ 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#!/bin/bash</a:t>
            </a:r>
          </a:p>
          <a:p>
            <a:pPr marL="0" indent="0">
              <a:buNone/>
            </a:pPr>
            <a:r>
              <a:rPr lang="en-US" sz="1800" dirty="0" smtClean="0"/>
              <a:t>…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# comma separated list</a:t>
            </a:r>
            <a:br>
              <a:rPr lang="en-US" sz="1800" dirty="0" smtClean="0"/>
            </a:br>
            <a:r>
              <a:rPr lang="en-US" sz="1800" dirty="0" smtClean="0"/>
              <a:t>#SBATCH --mail-type=BEGIN, END   </a:t>
            </a:r>
            <a:br>
              <a:rPr lang="en-US" sz="1800" dirty="0" smtClean="0"/>
            </a:br>
            <a:r>
              <a:rPr lang="en-US" sz="1800" dirty="0" smtClean="0"/>
              <a:t>#SBATCH --mail-user=YOURONYEN@email.unc.edu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sz="1800" dirty="0" smtClean="0"/>
              <a:t># REQUEUE, ALL, TIME_LIMIT, TIME_LIMIT_90, TIME_LIMIT_80,</a:t>
            </a:r>
          </a:p>
          <a:p>
            <a:pPr marL="0" indent="0">
              <a:buNone/>
            </a:pPr>
            <a:r>
              <a:rPr lang="en-US" sz="1800" dirty="0" smtClean="0"/>
              <a:t># ARRAY_TASKS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760511"/>
            <a:ext cx="8813740" cy="2705603"/>
          </a:xfrm>
        </p:spPr>
        <p:txBody>
          <a:bodyPr/>
          <a:lstStyle/>
          <a:p>
            <a:r>
              <a:rPr lang="en-US" dirty="0" smtClean="0"/>
              <a:t>For assistance with any of our services, please contact Research Computing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research@unc.edu</a:t>
            </a:r>
            <a:endParaRPr lang="en-US" dirty="0" smtClean="0"/>
          </a:p>
          <a:p>
            <a:pPr lvl="1"/>
            <a:r>
              <a:rPr lang="en-US" dirty="0" smtClean="0"/>
              <a:t>Phone: 919-962-HELP</a:t>
            </a:r>
          </a:p>
          <a:p>
            <a:pPr lvl="1"/>
            <a:r>
              <a:rPr lang="en-US" dirty="0" smtClean="0"/>
              <a:t>Submit help ticket at </a:t>
            </a:r>
            <a:r>
              <a:rPr lang="en-US" dirty="0" smtClean="0">
                <a:hlinkClick r:id="rId3"/>
              </a:rPr>
              <a:t>http://help.unc.edu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28" y="1481763"/>
            <a:ext cx="1970869" cy="1311591"/>
          </a:xfrm>
          <a:prstGeom prst="rect">
            <a:avLst/>
          </a:prstGeom>
          <a:noFill/>
        </p:spPr>
      </p:pic>
      <p:pic>
        <p:nvPicPr>
          <p:cNvPr id="8" name="Picture 7" descr="D:\reed\matlab\Pug-5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246" y="2291246"/>
            <a:ext cx="1074953" cy="1608409"/>
          </a:xfrm>
          <a:prstGeom prst="rect">
            <a:avLst/>
          </a:prstGeom>
          <a:noFill/>
        </p:spPr>
      </p:pic>
      <p:pic>
        <p:nvPicPr>
          <p:cNvPr id="9" name="Picture 8" descr="D:\reed\matlab\2459461_f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55" y="4709138"/>
            <a:ext cx="2397772" cy="1922830"/>
          </a:xfrm>
          <a:prstGeom prst="rect">
            <a:avLst/>
          </a:prstGeom>
          <a:noFill/>
        </p:spPr>
      </p:pic>
      <p:pic>
        <p:nvPicPr>
          <p:cNvPr id="12" name="Picture 11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7" y="1380826"/>
            <a:ext cx="1356545" cy="1539450"/>
          </a:xfrm>
          <a:prstGeom prst="rect">
            <a:avLst/>
          </a:prstGeom>
          <a:noFill/>
        </p:spPr>
      </p:pic>
      <p:pic>
        <p:nvPicPr>
          <p:cNvPr id="13" name="Picture 12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5228" y="2150551"/>
            <a:ext cx="1604635" cy="1604635"/>
          </a:xfrm>
          <a:prstGeom prst="rect">
            <a:avLst/>
          </a:prstGeom>
          <a:noFill/>
        </p:spPr>
      </p:pic>
      <p:pic>
        <p:nvPicPr>
          <p:cNvPr id="14" name="Picture 13" descr="D:\reed\matlab\2159529314_46639041cc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6796" y="1481763"/>
            <a:ext cx="2768309" cy="223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Supplemental Material</a:t>
            </a:r>
            <a:br>
              <a:rPr lang="en-US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0" y="3435350"/>
            <a:ext cx="7772400" cy="168751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Dogwood – General Compute Nodes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Intel Xeon processers, E5-2699 Av4</a:t>
            </a:r>
          </a:p>
          <a:p>
            <a:r>
              <a:rPr lang="it-IT" dirty="0" smtClean="0"/>
              <a:t>Broadwell-EP microarchitecture (14 nm lithography)</a:t>
            </a:r>
            <a:endParaRPr lang="en-US" dirty="0" smtClean="0"/>
          </a:p>
          <a:p>
            <a:r>
              <a:rPr lang="it-IT" dirty="0" smtClean="0"/>
              <a:t>Dual socket, 22-core (44 cores per node)</a:t>
            </a:r>
          </a:p>
          <a:p>
            <a:r>
              <a:rPr lang="it-IT" dirty="0" smtClean="0"/>
              <a:t>2.4 GHz processors for each core</a:t>
            </a:r>
          </a:p>
          <a:p>
            <a:r>
              <a:rPr lang="it-IT" dirty="0" smtClean="0"/>
              <a:t>DDR4 memory, 2400 MHz</a:t>
            </a:r>
          </a:p>
          <a:p>
            <a:r>
              <a:rPr lang="it-IT" dirty="0" smtClean="0"/>
              <a:t>55 MB L3 Cache</a:t>
            </a:r>
          </a:p>
          <a:p>
            <a:r>
              <a:rPr lang="it-IT" dirty="0" smtClean="0"/>
              <a:t>2x9.6 GT/s QPI (interconnect within the node)</a:t>
            </a:r>
          </a:p>
          <a:p>
            <a:r>
              <a:rPr lang="it-IT" dirty="0" smtClean="0"/>
              <a:t>512 GB memory </a:t>
            </a:r>
          </a:p>
          <a:p>
            <a:r>
              <a:rPr lang="it-IT" dirty="0" smtClean="0"/>
              <a:t>30 MB L3 cache</a:t>
            </a:r>
          </a:p>
          <a:p>
            <a:r>
              <a:rPr lang="en-US" dirty="0" smtClean="0"/>
              <a:t>145 MW TDP</a:t>
            </a:r>
          </a:p>
          <a:p>
            <a:endParaRPr lang="it-IT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Dogwood – </a:t>
            </a:r>
            <a:r>
              <a:rPr lang="en-US" dirty="0" err="1" smtClean="0"/>
              <a:t>Skylake</a:t>
            </a:r>
            <a:r>
              <a:rPr lang="en-US" dirty="0" smtClean="0"/>
              <a:t>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Intel Xeon Gold 6148 processers</a:t>
            </a:r>
          </a:p>
          <a:p>
            <a:r>
              <a:rPr lang="it-IT" dirty="0" smtClean="0"/>
              <a:t>Skylake microarchitecture (14 nm lithography)</a:t>
            </a:r>
            <a:endParaRPr lang="en-US" dirty="0" smtClean="0"/>
          </a:p>
          <a:p>
            <a:r>
              <a:rPr lang="it-IT" dirty="0" smtClean="0"/>
              <a:t>Dual socket, 20-core (40 cores per node)</a:t>
            </a:r>
          </a:p>
          <a:p>
            <a:r>
              <a:rPr lang="it-IT" dirty="0" smtClean="0"/>
              <a:t>2.4 GHz processors for each core</a:t>
            </a:r>
          </a:p>
          <a:p>
            <a:r>
              <a:rPr lang="it-IT" dirty="0" smtClean="0"/>
              <a:t>DDR4 memory, 2666 MHz</a:t>
            </a:r>
          </a:p>
          <a:p>
            <a:r>
              <a:rPr lang="it-IT" dirty="0" smtClean="0"/>
              <a:t>10.4 GT/s UPI (Ultar Path replaces QPI)</a:t>
            </a:r>
          </a:p>
          <a:p>
            <a:r>
              <a:rPr lang="it-IT" dirty="0" smtClean="0"/>
              <a:t>384 GB memory </a:t>
            </a:r>
          </a:p>
          <a:p>
            <a:r>
              <a:rPr lang="it-IT" dirty="0" smtClean="0"/>
              <a:t>27.5 MB L3 cache</a:t>
            </a:r>
          </a:p>
          <a:p>
            <a:r>
              <a:rPr lang="en-US" dirty="0" smtClean="0"/>
              <a:t>150 MW TDP</a:t>
            </a:r>
          </a:p>
          <a:p>
            <a:endParaRPr lang="it-IT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0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Dogwood – Knight’s Landing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Intel Xeon Phi 7210 processers</a:t>
            </a:r>
          </a:p>
          <a:p>
            <a:r>
              <a:rPr lang="it-IT" dirty="0" smtClean="0"/>
              <a:t>Knight’s Landing microarchitecture (14 nm lithography)</a:t>
            </a:r>
          </a:p>
          <a:p>
            <a:r>
              <a:rPr lang="it-IT" dirty="0" smtClean="0"/>
              <a:t>64 cores each can run 4 threads</a:t>
            </a:r>
          </a:p>
          <a:p>
            <a:r>
              <a:rPr lang="it-IT" dirty="0" smtClean="0"/>
              <a:t>1.3 GHz cores</a:t>
            </a:r>
          </a:p>
          <a:p>
            <a:r>
              <a:rPr lang="it-IT" dirty="0" smtClean="0"/>
              <a:t>Each core has 2 512-bit vector units and supports AVX-512</a:t>
            </a:r>
            <a:endParaRPr lang="it-IT" dirty="0" smtClean="0"/>
          </a:p>
          <a:p>
            <a:r>
              <a:rPr lang="en-US" dirty="0" smtClean="0"/>
              <a:t>TDP 215W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 cluster?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78" y="1733550"/>
            <a:ext cx="8786192" cy="4362450"/>
          </a:xfrm>
        </p:spPr>
        <p:txBody>
          <a:bodyPr/>
          <a:lstStyle/>
          <a:p>
            <a:r>
              <a:rPr lang="en-US" dirty="0" smtClean="0"/>
              <a:t>Some Typical Components</a:t>
            </a:r>
          </a:p>
          <a:p>
            <a:pPr lvl="1"/>
            <a:r>
              <a:rPr lang="en-US" dirty="0" smtClean="0"/>
              <a:t>Compute Nodes</a:t>
            </a:r>
          </a:p>
          <a:p>
            <a:pPr lvl="1"/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Shared File System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Operating System (OS)</a:t>
            </a:r>
          </a:p>
          <a:p>
            <a:pPr lvl="1"/>
            <a:r>
              <a:rPr lang="en-US" dirty="0" smtClean="0"/>
              <a:t>Job Scheduler/Manager</a:t>
            </a:r>
          </a:p>
          <a:p>
            <a:pPr lvl="1"/>
            <a:r>
              <a:rPr lang="en-US" dirty="0" smtClean="0"/>
              <a:t>Mass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an account: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apply for your Dogwood or cluster account simply go to</a:t>
            </a:r>
          </a:p>
          <a:p>
            <a:r>
              <a:rPr lang="en-US" smtClean="0">
                <a:hlinkClick r:id="rId2"/>
              </a:rPr>
              <a:t>http://onyen.unc.edu</a:t>
            </a:r>
            <a:r>
              <a:rPr lang="en-US" smtClean="0"/>
              <a:t>  </a:t>
            </a:r>
          </a:p>
          <a:p>
            <a:r>
              <a:rPr lang="en-US" smtClean="0"/>
              <a:t>Subscribe to Services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98" y="3603088"/>
            <a:ext cx="7337282" cy="26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 to Dogwood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ssh to connect:</a:t>
            </a:r>
          </a:p>
          <a:p>
            <a:pPr lvl="1"/>
            <a:r>
              <a:rPr lang="en-US" smtClean="0"/>
              <a:t>ssh Dogwood.unc.edu</a:t>
            </a:r>
          </a:p>
          <a:p>
            <a:pPr lvl="1"/>
            <a:r>
              <a:rPr lang="en-US" smtClean="0"/>
              <a:t>ssh onyen@Dogwood.unc.edu</a:t>
            </a:r>
          </a:p>
          <a:p>
            <a:r>
              <a:rPr lang="en-US" smtClean="0"/>
              <a:t>SSH Secure Shell with Windows</a:t>
            </a:r>
          </a:p>
          <a:p>
            <a:pPr lvl="1"/>
            <a:r>
              <a:rPr lang="en-US" smtClean="0"/>
              <a:t>see </a:t>
            </a:r>
            <a:r>
              <a:rPr lang="en-US" smtClean="0">
                <a:hlinkClick r:id="rId2"/>
              </a:rPr>
              <a:t>http://shareware.unc.edu/software.html</a:t>
            </a:r>
            <a:endParaRPr lang="en-US" smtClean="0"/>
          </a:p>
          <a:p>
            <a:r>
              <a:rPr lang="en-US" smtClean="0"/>
              <a:t>For use with X-Windows Display:</a:t>
            </a:r>
          </a:p>
          <a:p>
            <a:pPr lvl="1"/>
            <a:r>
              <a:rPr lang="en-US" smtClean="0"/>
              <a:t>ssh –X Dogwood.unc.edu </a:t>
            </a:r>
          </a:p>
          <a:p>
            <a:pPr lvl="1"/>
            <a:r>
              <a:rPr lang="en-US" smtClean="0"/>
              <a:t>ssh –Y Dogwood.unc.edu </a:t>
            </a:r>
          </a:p>
          <a:p>
            <a:r>
              <a:rPr lang="en-US" smtClean="0"/>
              <a:t>Off-campus users (i.e. domains outside of unc.edu) must use VPN connection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X windows server allows you to open a GUI from a remote machine (e.g. the cluster) onto your desktop.   How you do this varies by your OS</a:t>
            </a:r>
          </a:p>
          <a:p>
            <a:r>
              <a:rPr lang="en-US" smtClean="0"/>
              <a:t>Linux – already installed</a:t>
            </a:r>
          </a:p>
          <a:p>
            <a:r>
              <a:rPr lang="en-US" smtClean="0"/>
              <a:t>Mac -  get Xquartz which is open source</a:t>
            </a:r>
          </a:p>
          <a:p>
            <a:pPr lvl="1"/>
            <a:r>
              <a:rPr lang="en-US" smtClean="0">
                <a:hlinkClick r:id="rId2"/>
              </a:rPr>
              <a:t>https://www.xquartz.org/</a:t>
            </a:r>
            <a:endParaRPr lang="en-US" smtClean="0"/>
          </a:p>
          <a:p>
            <a:r>
              <a:rPr lang="en-US" smtClean="0"/>
              <a:t>MS Windows - need an application such as X-win32. See</a:t>
            </a:r>
          </a:p>
          <a:p>
            <a:pPr lvl="1"/>
            <a:r>
              <a:rPr lang="en-US" smtClean="0">
                <a:hlinkClick r:id="rId3"/>
              </a:rPr>
              <a:t>http://help.unc.edu/help/research-computing-application-x-win32/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Different platforms have different commands and applications you can use to transfer files between your local machine and Dogwood:</a:t>
            </a:r>
          </a:p>
          <a:p>
            <a:r>
              <a:rPr lang="en-US" smtClean="0"/>
              <a:t>Linux– scp, rsync</a:t>
            </a:r>
          </a:p>
          <a:p>
            <a:pPr lvl="1"/>
            <a:r>
              <a:rPr lang="en-US" smtClean="0"/>
              <a:t>scp: </a:t>
            </a:r>
            <a:r>
              <a:rPr lang="en-US" smtClean="0">
                <a:hlinkClick r:id="rId2"/>
              </a:rPr>
              <a:t>https://kb.iu.edu/d/agye</a:t>
            </a:r>
            <a:endParaRPr lang="en-US" smtClean="0"/>
          </a:p>
          <a:p>
            <a:pPr lvl="1"/>
            <a:r>
              <a:rPr lang="en-US" smtClean="0"/>
              <a:t>rsync: </a:t>
            </a:r>
            <a:r>
              <a:rPr lang="en-US" smtClean="0">
                <a:hlinkClick r:id="rId3"/>
              </a:rPr>
              <a:t>https://en.wikipedia.org/wiki/Rsync</a:t>
            </a:r>
            <a:endParaRPr lang="en-US" smtClean="0"/>
          </a:p>
          <a:p>
            <a:r>
              <a:rPr lang="en-US" smtClean="0"/>
              <a:t>Mac- scp, Fetch</a:t>
            </a:r>
          </a:p>
          <a:p>
            <a:pPr lvl="1"/>
            <a:r>
              <a:rPr lang="en-US" smtClean="0"/>
              <a:t>Fetch: </a:t>
            </a:r>
            <a:r>
              <a:rPr lang="en-US" smtClean="0">
                <a:hlinkClick r:id="rId4"/>
              </a:rPr>
              <a:t>http://software.sites.unc.edu/shareware/#f</a:t>
            </a:r>
            <a:endParaRPr lang="en-US" smtClean="0"/>
          </a:p>
          <a:p>
            <a:r>
              <a:rPr lang="en-US" smtClean="0"/>
              <a:t>Windows- SSH Secure Shell Client, MobaXterm</a:t>
            </a:r>
          </a:p>
          <a:p>
            <a:pPr lvl="1"/>
            <a:r>
              <a:rPr lang="en-US" smtClean="0"/>
              <a:t>SSH Secure Shell Client: </a:t>
            </a:r>
            <a:r>
              <a:rPr lang="en-US" smtClean="0">
                <a:hlinkClick r:id="rId5"/>
              </a:rPr>
              <a:t>http://software.sites.unc.edu/shareware/#s</a:t>
            </a:r>
            <a:endParaRPr lang="en-US" smtClean="0"/>
          </a:p>
          <a:p>
            <a:pPr lvl="1"/>
            <a:r>
              <a:rPr lang="en-US" smtClean="0"/>
              <a:t>MobaXterm: https://</a:t>
            </a:r>
            <a:r>
              <a:rPr lang="en-US" smtClean="0">
                <a:hlinkClick r:id="rId6"/>
              </a:rPr>
              <a:t>mobaxterm.mobatek.net</a:t>
            </a:r>
            <a:r>
              <a:rPr lang="en-US" smtClean="0"/>
              <a:t>/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smtClean="0">
                <a:hlinkClick r:id="rId2"/>
              </a:rPr>
              <a:t>http://help.unc.edu/?s=globus</a:t>
            </a:r>
            <a:endParaRPr lang="en-US" smtClean="0"/>
          </a:p>
          <a:p>
            <a:pPr lvl="1"/>
            <a:r>
              <a:rPr lang="en-US" smtClean="0">
                <a:hlinkClick r:id="rId3"/>
              </a:rPr>
              <a:t>https://www.globus.org/</a:t>
            </a:r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Dogwood page with links</a:t>
            </a:r>
          </a:p>
          <a:p>
            <a:pPr lvl="1">
              <a:defRPr/>
            </a:pPr>
            <a:r>
              <a:rPr lang="en-US" i="1" dirty="0" smtClean="0">
                <a:hlinkClick r:id="rId2"/>
              </a:rPr>
              <a:t>https://its.unc.edu/rc-services/dogwood-cluster/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Dogwood Getting Started</a:t>
            </a:r>
            <a:endParaRPr lang="en-US" dirty="0" smtClean="0"/>
          </a:p>
          <a:p>
            <a:pPr lvl="1">
              <a:defRPr/>
            </a:pPr>
            <a:r>
              <a:rPr lang="en-US" dirty="0" smtClean="0">
                <a:hlinkClick r:id="rId3"/>
              </a:rPr>
              <a:t>https://help.unc.edu/help/getting-started-on-dogwood/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SLURM examples</a:t>
            </a:r>
          </a:p>
          <a:p>
            <a:pPr lvl="1">
              <a:defRPr/>
            </a:pPr>
            <a:r>
              <a:rPr lang="en-US" dirty="0" smtClean="0">
                <a:hlinkClick r:id="rId4"/>
              </a:rPr>
              <a:t>https://help.unc.edu/help/dogwood-slurm-examples/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Dogwood partitions</a:t>
            </a:r>
          </a:p>
          <a:p>
            <a:pPr lvl="1">
              <a:defRPr/>
            </a:pPr>
            <a:r>
              <a:rPr lang="en-US" dirty="0" smtClean="0">
                <a:hlinkClick r:id="rId5"/>
              </a:rPr>
              <a:t>https://help.unc.edu/help/dogwood-partitions-and-user-limits/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1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3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fast interconnect, tightly coupled</a:t>
            </a:r>
          </a:p>
          <a:p>
            <a:r>
              <a:rPr lang="en-US" smtClean="0"/>
              <a:t>aggregated compute resources</a:t>
            </a:r>
          </a:p>
          <a:p>
            <a:pPr lvl="1"/>
            <a:r>
              <a:rPr lang="en-US" smtClean="0"/>
              <a:t>can run parallel jobs to access more compute power and more memory</a:t>
            </a:r>
          </a:p>
          <a:p>
            <a:r>
              <a:rPr lang="en-US" smtClean="0"/>
              <a:t>large (scratch) file spaces</a:t>
            </a:r>
          </a:p>
          <a:p>
            <a:r>
              <a:rPr lang="en-US" smtClean="0"/>
              <a:t>installed software base</a:t>
            </a:r>
          </a:p>
          <a:p>
            <a:r>
              <a:rPr lang="en-US" smtClean="0"/>
              <a:t>scheduling and job management</a:t>
            </a:r>
          </a:p>
          <a:p>
            <a:r>
              <a:rPr lang="en-US" smtClean="0"/>
              <a:t>high availability</a:t>
            </a:r>
          </a:p>
          <a:p>
            <a:r>
              <a:rPr lang="en-US" smtClean="0"/>
              <a:t>data backup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91" cy="1107109"/>
          </a:xfrm>
        </p:spPr>
        <p:txBody>
          <a:bodyPr/>
          <a:lstStyle/>
          <a:p>
            <a:r>
              <a:rPr lang="en-US" dirty="0" smtClean="0"/>
              <a:t>General computing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9944"/>
            <a:ext cx="8991600" cy="5702300"/>
          </a:xfrm>
        </p:spPr>
        <p:txBody>
          <a:bodyPr>
            <a:normAutofit/>
          </a:bodyPr>
          <a:lstStyle/>
          <a:p>
            <a:r>
              <a:rPr lang="en-US" dirty="0" smtClean="0"/>
              <a:t>Serial computing: code that uses one compute core.</a:t>
            </a:r>
          </a:p>
          <a:p>
            <a:r>
              <a:rPr lang="en-US" dirty="0" smtClean="0"/>
              <a:t>Multi-core computing: code that uses multiple cores on a </a:t>
            </a:r>
            <a:r>
              <a:rPr lang="en-US" dirty="0" smtClean="0">
                <a:solidFill>
                  <a:srgbClr val="FFC000"/>
                </a:solidFill>
              </a:rPr>
              <a:t>single machine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referred to as “threaded” or “shared-memory”</a:t>
            </a:r>
          </a:p>
          <a:p>
            <a:pPr lvl="1"/>
            <a:r>
              <a:rPr lang="en-US" dirty="0" smtClean="0"/>
              <a:t>Due to heat issues, clock speeds have plateaued, you get more cores instead.</a:t>
            </a:r>
          </a:p>
          <a:p>
            <a:r>
              <a:rPr lang="en-US" dirty="0" smtClean="0"/>
              <a:t>Parallel computing: code that uses more than one core</a:t>
            </a:r>
          </a:p>
          <a:p>
            <a:pPr lvl="1"/>
            <a:r>
              <a:rPr lang="en-US" dirty="0" smtClean="0"/>
              <a:t>Shared – cores all on the same host (machine)</a:t>
            </a:r>
          </a:p>
          <a:p>
            <a:pPr lvl="1"/>
            <a:r>
              <a:rPr lang="en-US" dirty="0" smtClean="0"/>
              <a:t>Distributed – cores can be spread across different machines; </a:t>
            </a:r>
          </a:p>
          <a:p>
            <a:r>
              <a:rPr lang="en-US" dirty="0" smtClean="0"/>
              <a:t>Massively parallel: using thousands or more cores, possibly with an accelerator such as GPU or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3810"/>
            <a:ext cx="5395907" cy="4885131"/>
          </a:xfrm>
        </p:spPr>
        <p:txBody>
          <a:bodyPr>
            <a:normAutofit/>
          </a:bodyPr>
          <a:lstStyle/>
          <a:p>
            <a:r>
              <a:rPr lang="en-US" dirty="0" smtClean="0"/>
              <a:t>Geared towards HPC</a:t>
            </a:r>
          </a:p>
          <a:p>
            <a:pPr lvl="1"/>
            <a:r>
              <a:rPr lang="en-US" dirty="0" smtClean="0"/>
              <a:t>Focus on running many core, tightly coupled, computational models</a:t>
            </a:r>
          </a:p>
          <a:p>
            <a:r>
              <a:rPr lang="en-US" dirty="0" smtClean="0"/>
              <a:t>Low latency, high bandwidth switching fabric</a:t>
            </a:r>
          </a:p>
          <a:p>
            <a:r>
              <a:rPr lang="en-US" dirty="0" smtClean="0"/>
              <a:t>Large Memory </a:t>
            </a:r>
          </a:p>
          <a:p>
            <a:r>
              <a:rPr lang="en-US" dirty="0" smtClean="0"/>
              <a:t>SLURM job scheduler</a:t>
            </a:r>
          </a:p>
          <a:p>
            <a:r>
              <a:rPr lang="en-US" dirty="0" smtClean="0"/>
              <a:t>What’s in a name?</a:t>
            </a:r>
          </a:p>
          <a:p>
            <a:pPr lvl="1"/>
            <a:r>
              <a:rPr lang="en-US" dirty="0"/>
              <a:t>The blossom of the </a:t>
            </a:r>
            <a:r>
              <a:rPr lang="en-US" dirty="0" smtClean="0"/>
              <a:t>Dogwood tree was </a:t>
            </a:r>
            <a:r>
              <a:rPr lang="en-US" dirty="0"/>
              <a:t>designated as the </a:t>
            </a:r>
            <a:r>
              <a:rPr lang="en-US" dirty="0" smtClean="0"/>
              <a:t>official</a:t>
            </a:r>
            <a:r>
              <a:rPr lang="en-US" dirty="0"/>
              <a:t> state</a:t>
            </a:r>
            <a:r>
              <a:rPr lang="en-US" b="1" dirty="0"/>
              <a:t> </a:t>
            </a:r>
            <a:r>
              <a:rPr lang="en-US" dirty="0"/>
              <a:t>flower of North Carolina in 1941.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07" y="2065821"/>
            <a:ext cx="3561108" cy="35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81930"/>
            <a:ext cx="5554933" cy="4624251"/>
          </a:xfrm>
        </p:spPr>
        <p:txBody>
          <a:bodyPr/>
          <a:lstStyle/>
          <a:p>
            <a:r>
              <a:rPr lang="en-US" dirty="0" smtClean="0"/>
              <a:t>Three types of nodes:</a:t>
            </a:r>
          </a:p>
          <a:p>
            <a:pPr lvl="1"/>
            <a:r>
              <a:rPr lang="en-US" dirty="0" smtClean="0"/>
              <a:t>The majority of the nodes are Intel Xeon processors with the Broadwell-EP microarchitecture</a:t>
            </a:r>
          </a:p>
          <a:p>
            <a:pPr lvl="1"/>
            <a:r>
              <a:rPr lang="en-US" dirty="0" smtClean="0"/>
              <a:t>50 nodes of Intel Xeon </a:t>
            </a:r>
            <a:r>
              <a:rPr lang="en-US" dirty="0" err="1" smtClean="0"/>
              <a:t>Skylake</a:t>
            </a:r>
            <a:endParaRPr lang="en-US" dirty="0" smtClean="0"/>
          </a:p>
          <a:p>
            <a:pPr lvl="1"/>
            <a:r>
              <a:rPr lang="en-US" dirty="0" smtClean="0"/>
              <a:t>20 nodes of Intel Xeon Phi, Knight’s Landing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3" y="2012246"/>
            <a:ext cx="3578087" cy="357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Dogwood Nodes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183 original general purpose compute nodes</a:t>
            </a:r>
          </a:p>
          <a:p>
            <a:pPr lvl="1"/>
            <a:r>
              <a:rPr lang="en-US" dirty="0" smtClean="0"/>
              <a:t>Xeon E5-2669A v4 2.40 GHz</a:t>
            </a:r>
          </a:p>
          <a:p>
            <a:pPr lvl="1"/>
            <a:r>
              <a:rPr lang="en-US" dirty="0" smtClean="0"/>
              <a:t>Dual Socket, 22 cores/socket, 44 physical cores total</a:t>
            </a:r>
          </a:p>
          <a:p>
            <a:pPr lvl="1"/>
            <a:r>
              <a:rPr lang="en-US" dirty="0" smtClean="0"/>
              <a:t>512 GB RAM</a:t>
            </a:r>
          </a:p>
          <a:p>
            <a:pPr lvl="1"/>
            <a:r>
              <a:rPr lang="en-US" dirty="0" smtClean="0"/>
              <a:t>309.2 TF </a:t>
            </a:r>
            <a:r>
              <a:rPr lang="en-US" dirty="0" err="1" smtClean="0"/>
              <a:t>Rpeak</a:t>
            </a:r>
            <a:r>
              <a:rPr lang="en-US" dirty="0" smtClean="0"/>
              <a:t> using these nodes</a:t>
            </a:r>
          </a:p>
          <a:p>
            <a:pPr lvl="1"/>
            <a:r>
              <a:rPr lang="en-US" dirty="0" smtClean="0"/>
              <a:t>Racks c-201-* thru c-209-* except c-205 is for switching. 24 Nodes/rack except for c-209 which has 15.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Skylake</a:t>
            </a:r>
            <a:r>
              <a:rPr lang="en-US" dirty="0" smtClean="0"/>
              <a:t> nodes </a:t>
            </a:r>
            <a:endParaRPr lang="en-US" dirty="0" smtClean="0"/>
          </a:p>
          <a:p>
            <a:pPr lvl="1"/>
            <a:r>
              <a:rPr lang="it-IT" dirty="0"/>
              <a:t>Intel Xeon Gold 6148 </a:t>
            </a:r>
            <a:r>
              <a:rPr lang="it-IT" dirty="0" smtClean="0"/>
              <a:t>processers, </a:t>
            </a:r>
            <a:r>
              <a:rPr lang="it-IT" dirty="0"/>
              <a:t>2.4 GHz </a:t>
            </a:r>
            <a:r>
              <a:rPr lang="it-IT" dirty="0" smtClean="0"/>
              <a:t>processors</a:t>
            </a:r>
            <a:endParaRPr lang="it-IT" dirty="0"/>
          </a:p>
          <a:p>
            <a:pPr lvl="1"/>
            <a:r>
              <a:rPr lang="it-IT" dirty="0" smtClean="0"/>
              <a:t>Dual </a:t>
            </a:r>
            <a:r>
              <a:rPr lang="it-IT" dirty="0"/>
              <a:t>socket, 20-core (40 cores per </a:t>
            </a:r>
            <a:r>
              <a:rPr lang="it-IT" dirty="0" smtClean="0"/>
              <a:t>node)</a:t>
            </a:r>
          </a:p>
          <a:p>
            <a:pPr lvl="1"/>
            <a:r>
              <a:rPr lang="it-IT" dirty="0" smtClean="0"/>
              <a:t>384 </a:t>
            </a:r>
            <a:r>
              <a:rPr lang="it-IT" dirty="0"/>
              <a:t>GB memory </a:t>
            </a:r>
          </a:p>
          <a:p>
            <a:pPr lvl="1"/>
            <a:r>
              <a:rPr lang="it-IT" dirty="0" smtClean="0"/>
              <a:t>Skylake microarchitecture (14 nm lithography)</a:t>
            </a:r>
            <a:endParaRPr lang="en-US" dirty="0" smtClean="0"/>
          </a:p>
          <a:p>
            <a:pPr lvl="1"/>
            <a:r>
              <a:rPr lang="en-US" dirty="0" smtClean="0"/>
              <a:t>Racks </a:t>
            </a:r>
            <a:r>
              <a:rPr lang="en-US" dirty="0" smtClean="0"/>
              <a:t>c-211-* and c-212-*.   25 nodes/rack</a:t>
            </a:r>
          </a:p>
          <a:p>
            <a:r>
              <a:rPr lang="en-US" dirty="0" smtClean="0"/>
              <a:t>20 Knight’s Landing nodes</a:t>
            </a:r>
          </a:p>
          <a:p>
            <a:pPr lvl="1"/>
            <a:r>
              <a:rPr lang="en-US" dirty="0" smtClean="0"/>
              <a:t>Racks c-210-*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xt &amp; Imag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rder Imag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6262</TotalTime>
  <Words>2180</Words>
  <Application>Microsoft Office PowerPoint</Application>
  <PresentationFormat>On-screen Show (4:3)</PresentationFormat>
  <Paragraphs>357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Calibri</vt:lpstr>
      <vt:lpstr>Cambria</vt:lpstr>
      <vt:lpstr>Wingdings</vt:lpstr>
      <vt:lpstr>Title Slides</vt:lpstr>
      <vt:lpstr>Divider Slides</vt:lpstr>
      <vt:lpstr>Text Slides</vt:lpstr>
      <vt:lpstr>Text &amp; Image Slides</vt:lpstr>
      <vt:lpstr>Border Image Slide</vt:lpstr>
      <vt:lpstr>Closing Slide</vt:lpstr>
      <vt:lpstr>Using Dogwood</vt:lpstr>
      <vt:lpstr>Outline </vt:lpstr>
      <vt:lpstr>What is a compute cluster?</vt:lpstr>
      <vt:lpstr>What is a compute cluster?</vt:lpstr>
      <vt:lpstr>Compute Cluster Advantages</vt:lpstr>
      <vt:lpstr>General computing concepts</vt:lpstr>
      <vt:lpstr>Dogwood</vt:lpstr>
      <vt:lpstr>Dogwood Nodes</vt:lpstr>
      <vt:lpstr>Dogwood Nodes</vt:lpstr>
      <vt:lpstr>IB Interconnect</vt:lpstr>
      <vt:lpstr>File Spaces      </vt:lpstr>
      <vt:lpstr>Dogwood Storage</vt:lpstr>
      <vt:lpstr>Mass Storage</vt:lpstr>
      <vt:lpstr>User Environment - modules</vt:lpstr>
      <vt:lpstr>Modules</vt:lpstr>
      <vt:lpstr>Using Dogwood</vt:lpstr>
      <vt:lpstr>Common Module Commands</vt:lpstr>
      <vt:lpstr>MPI/Compiler Modules</vt:lpstr>
      <vt:lpstr>Job Scheduling and Management </vt:lpstr>
      <vt:lpstr>What does a Job Scheduler and batch system do?</vt:lpstr>
      <vt:lpstr>Job Scheduling Systems</vt:lpstr>
      <vt:lpstr>SLURM</vt:lpstr>
      <vt:lpstr>Simplified View of Batch Job Submission</vt:lpstr>
      <vt:lpstr>Running Programs on Dogwood</vt:lpstr>
      <vt:lpstr>Common batch commands</vt:lpstr>
      <vt:lpstr>Submitting Jobs: sbatch</vt:lpstr>
      <vt:lpstr>Two methods to submit jobs</vt:lpstr>
      <vt:lpstr>Job Submission Examples</vt:lpstr>
      <vt:lpstr>Dogwood Partitions</vt:lpstr>
      <vt:lpstr>MPI sample job submission</vt:lpstr>
      <vt:lpstr>Interactive job submissions</vt:lpstr>
      <vt:lpstr>Printing Job Info at end</vt:lpstr>
      <vt:lpstr>Run job from command line</vt:lpstr>
      <vt:lpstr>Email example</vt:lpstr>
      <vt:lpstr>Questions and Comments?</vt:lpstr>
      <vt:lpstr>Supplemental Material </vt:lpstr>
      <vt:lpstr> Dogwood – General Compute Nodes</vt:lpstr>
      <vt:lpstr> Dogwood – Skylake Nodes</vt:lpstr>
      <vt:lpstr> Dogwood – Knight’s Landing Nodes</vt:lpstr>
      <vt:lpstr>Getting an account:</vt:lpstr>
      <vt:lpstr>Login to Dogwood</vt:lpstr>
      <vt:lpstr>X Windows</vt:lpstr>
      <vt:lpstr>File Transfer</vt:lpstr>
      <vt:lpstr>File Transfer</vt:lpstr>
      <vt:lpstr>Dogwood Links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Reed, Mark S.c.</cp:lastModifiedBy>
  <cp:revision>137</cp:revision>
  <dcterms:created xsi:type="dcterms:W3CDTF">2010-04-12T23:12:02Z</dcterms:created>
  <dcterms:modified xsi:type="dcterms:W3CDTF">2018-08-23T16:06:39Z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